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28"/>
  </p:notesMasterIdLst>
  <p:sldIdLst>
    <p:sldId id="406" r:id="rId3"/>
    <p:sldId id="407" r:id="rId4"/>
    <p:sldId id="408" r:id="rId5"/>
    <p:sldId id="409" r:id="rId6"/>
    <p:sldId id="410" r:id="rId7"/>
    <p:sldId id="411" r:id="rId8"/>
    <p:sldId id="412" r:id="rId9"/>
    <p:sldId id="413" r:id="rId10"/>
    <p:sldId id="414" r:id="rId11"/>
    <p:sldId id="415" r:id="rId12"/>
    <p:sldId id="416" r:id="rId13"/>
    <p:sldId id="389" r:id="rId14"/>
    <p:sldId id="393" r:id="rId15"/>
    <p:sldId id="394" r:id="rId16"/>
    <p:sldId id="395" r:id="rId17"/>
    <p:sldId id="396" r:id="rId18"/>
    <p:sldId id="397" r:id="rId19"/>
    <p:sldId id="405" r:id="rId20"/>
    <p:sldId id="398" r:id="rId21"/>
    <p:sldId id="417" r:id="rId22"/>
    <p:sldId id="399" r:id="rId23"/>
    <p:sldId id="400" r:id="rId24"/>
    <p:sldId id="418" r:id="rId25"/>
    <p:sldId id="419" r:id="rId26"/>
    <p:sldId id="420" r:id="rId27"/>
    <p:sldId id="421" r:id="rId28"/>
    <p:sldId id="401" r:id="rId29"/>
    <p:sldId id="402" r:id="rId30"/>
    <p:sldId id="422" r:id="rId31"/>
    <p:sldId id="423" r:id="rId32"/>
    <p:sldId id="424" r:id="rId33"/>
    <p:sldId id="425" r:id="rId34"/>
    <p:sldId id="426" r:id="rId35"/>
    <p:sldId id="427"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5" r:id="rId54"/>
    <p:sldId id="446" r:id="rId55"/>
    <p:sldId id="447" r:id="rId56"/>
    <p:sldId id="448" r:id="rId57"/>
    <p:sldId id="449" r:id="rId58"/>
    <p:sldId id="472" r:id="rId59"/>
    <p:sldId id="476" r:id="rId60"/>
    <p:sldId id="477" r:id="rId61"/>
    <p:sldId id="479" r:id="rId62"/>
    <p:sldId id="480" r:id="rId63"/>
    <p:sldId id="481" r:id="rId64"/>
    <p:sldId id="482" r:id="rId65"/>
    <p:sldId id="483" r:id="rId66"/>
    <p:sldId id="484" r:id="rId67"/>
    <p:sldId id="485" r:id="rId68"/>
    <p:sldId id="486" r:id="rId69"/>
    <p:sldId id="487" r:id="rId70"/>
    <p:sldId id="488" r:id="rId71"/>
    <p:sldId id="489" r:id="rId72"/>
    <p:sldId id="490" r:id="rId73"/>
    <p:sldId id="491" r:id="rId74"/>
    <p:sldId id="461" r:id="rId75"/>
    <p:sldId id="462" r:id="rId76"/>
    <p:sldId id="467" r:id="rId77"/>
    <p:sldId id="468" r:id="rId78"/>
    <p:sldId id="469" r:id="rId79"/>
    <p:sldId id="470" r:id="rId80"/>
    <p:sldId id="471" r:id="rId81"/>
    <p:sldId id="492" r:id="rId82"/>
    <p:sldId id="495" r:id="rId83"/>
    <p:sldId id="496" r:id="rId84"/>
    <p:sldId id="497" r:id="rId85"/>
    <p:sldId id="498" r:id="rId86"/>
    <p:sldId id="499" r:id="rId87"/>
    <p:sldId id="494" r:id="rId88"/>
    <p:sldId id="500" r:id="rId89"/>
    <p:sldId id="501" r:id="rId90"/>
    <p:sldId id="502" r:id="rId91"/>
    <p:sldId id="503" r:id="rId92"/>
    <p:sldId id="504" r:id="rId93"/>
    <p:sldId id="505" r:id="rId94"/>
    <p:sldId id="506" r:id="rId95"/>
    <p:sldId id="507" r:id="rId96"/>
    <p:sldId id="508" r:id="rId97"/>
    <p:sldId id="509" r:id="rId98"/>
    <p:sldId id="510" r:id="rId99"/>
    <p:sldId id="511" r:id="rId100"/>
    <p:sldId id="512" r:id="rId101"/>
    <p:sldId id="513" r:id="rId102"/>
    <p:sldId id="514" r:id="rId103"/>
    <p:sldId id="515" r:id="rId104"/>
    <p:sldId id="516" r:id="rId105"/>
    <p:sldId id="518" r:id="rId106"/>
    <p:sldId id="519" r:id="rId107"/>
    <p:sldId id="533" r:id="rId108"/>
    <p:sldId id="520" r:id="rId109"/>
    <p:sldId id="521" r:id="rId110"/>
    <p:sldId id="522" r:id="rId111"/>
    <p:sldId id="534" r:id="rId112"/>
    <p:sldId id="523" r:id="rId113"/>
    <p:sldId id="535" r:id="rId114"/>
    <p:sldId id="536" r:id="rId115"/>
    <p:sldId id="537" r:id="rId116"/>
    <p:sldId id="538" r:id="rId117"/>
    <p:sldId id="539" r:id="rId118"/>
    <p:sldId id="524" r:id="rId119"/>
    <p:sldId id="525" r:id="rId120"/>
    <p:sldId id="526" r:id="rId121"/>
    <p:sldId id="527" r:id="rId122"/>
    <p:sldId id="528" r:id="rId123"/>
    <p:sldId id="529" r:id="rId124"/>
    <p:sldId id="530" r:id="rId125"/>
    <p:sldId id="531" r:id="rId126"/>
    <p:sldId id="532" r:id="rId127"/>
  </p:sldIdLst>
  <p:sldSz cx="9144000" cy="6858000" type="screen4x3"/>
  <p:notesSz cx="6797675" cy="9926638"/>
  <p:defaultTextStyle>
    <a:defPPr>
      <a:defRPr lang="ru-RU"/>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00FF"/>
    <a:srgbClr val="0066FF"/>
    <a:srgbClr val="FFCC99"/>
    <a:srgbClr val="FFCC66"/>
    <a:srgbClr val="FF9900"/>
    <a:srgbClr val="00FF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7" autoAdjust="0"/>
    <p:restoredTop sz="94532" autoAdjust="0"/>
  </p:normalViewPr>
  <p:slideViewPr>
    <p:cSldViewPr>
      <p:cViewPr>
        <p:scale>
          <a:sx n="83" d="100"/>
          <a:sy n="83" d="100"/>
        </p:scale>
        <p:origin x="60" y="3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defRPr sz="1200">
                <a:latin typeface="Arial" charset="0"/>
              </a:defRPr>
            </a:lvl1pPr>
          </a:lstStyle>
          <a:p>
            <a:pPr>
              <a:defRPr/>
            </a:pPr>
            <a:fld id="{8D10BD62-4236-432B-9CC8-A511C4A8EA47}" type="datetimeFigureOut">
              <a:rPr lang="ru-RU"/>
              <a:pPr>
                <a:defRPr/>
              </a:pPr>
              <a:t>07.10.2016</a:t>
            </a:fld>
            <a:endParaRPr lang="ru-RU"/>
          </a:p>
        </p:txBody>
      </p:sp>
      <p:sp>
        <p:nvSpPr>
          <p:cNvPr id="4" name="Образ слайда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79450" y="4714875"/>
            <a:ext cx="5438775" cy="4467225"/>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F46E6C3-2E16-4074-A913-8D64A84F1A84}" type="slidenum">
              <a:rPr lang="ru-RU" altLang="ru-RU"/>
              <a:pPr>
                <a:defRPr/>
              </a:pPr>
              <a:t>‹#›</a:t>
            </a:fld>
            <a:endParaRPr lang="ru-RU" altLang="ru-RU"/>
          </a:p>
        </p:txBody>
      </p:sp>
    </p:spTree>
    <p:extLst>
      <p:ext uri="{BB962C8B-B14F-4D97-AF65-F5344CB8AC3E}">
        <p14:creationId xmlns:p14="http://schemas.microsoft.com/office/powerpoint/2010/main" val="34450813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F46E6C3-2E16-4074-A913-8D64A84F1A84}" type="slidenum">
              <a:rPr lang="ru-RU" altLang="ru-RU" smtClean="0"/>
              <a:pPr>
                <a:defRPr/>
              </a:pPr>
              <a:t>11</a:t>
            </a:fld>
            <a:endParaRPr lang="ru-RU" altLang="ru-RU"/>
          </a:p>
        </p:txBody>
      </p:sp>
    </p:spTree>
    <p:extLst>
      <p:ext uri="{BB962C8B-B14F-4D97-AF65-F5344CB8AC3E}">
        <p14:creationId xmlns:p14="http://schemas.microsoft.com/office/powerpoint/2010/main" val="2973951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655B5455-29B6-497C-827D-B8A0DEACE697}" type="slidenum">
              <a:rPr lang="ru-RU" altLang="ru-RU"/>
              <a:pPr>
                <a:defRPr/>
              </a:pPr>
              <a:t>‹#›</a:t>
            </a:fld>
            <a:endParaRPr lang="ru-RU" altLang="ru-RU"/>
          </a:p>
        </p:txBody>
      </p:sp>
    </p:spTree>
    <p:extLst>
      <p:ext uri="{BB962C8B-B14F-4D97-AF65-F5344CB8AC3E}">
        <p14:creationId xmlns:p14="http://schemas.microsoft.com/office/powerpoint/2010/main" val="4086272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3FCFDEBB-1D42-44B3-9194-2F1C49185AF3}" type="slidenum">
              <a:rPr lang="ru-RU" altLang="ru-RU"/>
              <a:pPr>
                <a:defRPr/>
              </a:pPr>
              <a:t>‹#›</a:t>
            </a:fld>
            <a:endParaRPr lang="ru-RU" altLang="ru-RU"/>
          </a:p>
        </p:txBody>
      </p:sp>
    </p:spTree>
    <p:extLst>
      <p:ext uri="{BB962C8B-B14F-4D97-AF65-F5344CB8AC3E}">
        <p14:creationId xmlns:p14="http://schemas.microsoft.com/office/powerpoint/2010/main" val="637422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499C2C3-0CE1-48C4-B458-D05D4C41E903}" type="slidenum">
              <a:rPr lang="ru-RU" altLang="ru-RU"/>
              <a:pPr>
                <a:defRPr/>
              </a:pPr>
              <a:t>‹#›</a:t>
            </a:fld>
            <a:endParaRPr lang="ru-RU" altLang="ru-RU"/>
          </a:p>
        </p:txBody>
      </p:sp>
    </p:spTree>
    <p:extLst>
      <p:ext uri="{BB962C8B-B14F-4D97-AF65-F5344CB8AC3E}">
        <p14:creationId xmlns:p14="http://schemas.microsoft.com/office/powerpoint/2010/main" val="3595830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457200" y="274638"/>
            <a:ext cx="8229600" cy="5851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6AFBB772-7D51-4C11-8C64-1FB404CEB953}" type="slidenum">
              <a:rPr lang="ru-RU" altLang="ru-RU"/>
              <a:pPr>
                <a:defRPr/>
              </a:pPr>
              <a:t>‹#›</a:t>
            </a:fld>
            <a:endParaRPr lang="ru-RU" altLang="ru-RU"/>
          </a:p>
        </p:txBody>
      </p:sp>
    </p:spTree>
    <p:extLst>
      <p:ext uri="{BB962C8B-B14F-4D97-AF65-F5344CB8AC3E}">
        <p14:creationId xmlns:p14="http://schemas.microsoft.com/office/powerpoint/2010/main" val="1992003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6931" y="381560"/>
            <a:ext cx="8230138" cy="1370736"/>
          </a:xfrm>
        </p:spPr>
        <p:txBody>
          <a:bodyPr/>
          <a:lstStyle/>
          <a:p>
            <a:r>
              <a:rPr lang="ru-RU" smtClean="0"/>
              <a:t>Образец заголовка</a:t>
            </a:r>
            <a:endParaRPr lang="ru-RU"/>
          </a:p>
        </p:txBody>
      </p:sp>
      <p:sp>
        <p:nvSpPr>
          <p:cNvPr id="3" name="Таблица 2"/>
          <p:cNvSpPr>
            <a:spLocks noGrp="1"/>
          </p:cNvSpPr>
          <p:nvPr>
            <p:ph type="tbl" idx="1"/>
          </p:nvPr>
        </p:nvSpPr>
        <p:spPr>
          <a:xfrm>
            <a:off x="456931" y="1981232"/>
            <a:ext cx="8230138" cy="4115088"/>
          </a:xfrm>
        </p:spPr>
        <p:txBody>
          <a:bodyPr/>
          <a:lstStyle/>
          <a:p>
            <a:endParaRPr lang="ru-RU"/>
          </a:p>
        </p:txBody>
      </p:sp>
      <p:sp>
        <p:nvSpPr>
          <p:cNvPr id="4" name="Дата 3"/>
          <p:cNvSpPr>
            <a:spLocks noGrp="1"/>
          </p:cNvSpPr>
          <p:nvPr>
            <p:ph type="dt" sz="half" idx="10"/>
          </p:nvPr>
        </p:nvSpPr>
        <p:spPr>
          <a:xfrm>
            <a:off x="456931" y="6244625"/>
            <a:ext cx="2134138" cy="476589"/>
          </a:xfrm>
        </p:spPr>
        <p:txBody>
          <a:bodyPr/>
          <a:lstStyle>
            <a:lvl1pPr>
              <a:defRPr/>
            </a:lvl1pPr>
          </a:lstStyle>
          <a:p>
            <a:endParaRPr lang="ru-RU"/>
          </a:p>
        </p:txBody>
      </p:sp>
      <p:sp>
        <p:nvSpPr>
          <p:cNvPr id="5" name="Нижний колонтитул 4"/>
          <p:cNvSpPr>
            <a:spLocks noGrp="1"/>
          </p:cNvSpPr>
          <p:nvPr>
            <p:ph type="ftr" sz="quarter" idx="11"/>
          </p:nvPr>
        </p:nvSpPr>
        <p:spPr>
          <a:xfrm>
            <a:off x="3124604" y="6244625"/>
            <a:ext cx="2894794" cy="476589"/>
          </a:xfrm>
        </p:spPr>
        <p:txBody>
          <a:bodyPr/>
          <a:lstStyle>
            <a:lvl1pPr>
              <a:defRPr/>
            </a:lvl1pPr>
          </a:lstStyle>
          <a:p>
            <a:endParaRPr lang="ru-RU"/>
          </a:p>
        </p:txBody>
      </p:sp>
      <p:sp>
        <p:nvSpPr>
          <p:cNvPr id="6" name="Номер слайда 5"/>
          <p:cNvSpPr>
            <a:spLocks noGrp="1"/>
          </p:cNvSpPr>
          <p:nvPr>
            <p:ph type="sldNum" sz="quarter" idx="12"/>
          </p:nvPr>
        </p:nvSpPr>
        <p:spPr>
          <a:xfrm>
            <a:off x="6552931" y="6244625"/>
            <a:ext cx="2134138" cy="476589"/>
          </a:xfrm>
        </p:spPr>
        <p:txBody>
          <a:bodyPr/>
          <a:lstStyle>
            <a:lvl1pPr>
              <a:defRPr/>
            </a:lvl1pPr>
          </a:lstStyle>
          <a:p>
            <a:fld id="{0E67701A-CC09-4361-B00D-11BCDDCCF0C1}" type="slidenum">
              <a:rPr lang="ru-RU"/>
              <a:pPr/>
              <a:t>‹#›</a:t>
            </a:fld>
            <a:endParaRPr lang="ru-RU"/>
          </a:p>
        </p:txBody>
      </p:sp>
    </p:spTree>
    <p:extLst>
      <p:ext uri="{BB962C8B-B14F-4D97-AF65-F5344CB8AC3E}">
        <p14:creationId xmlns:p14="http://schemas.microsoft.com/office/powerpoint/2010/main" val="2679031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24815A1-CEA1-414A-9B86-42CF3D7EFC2B}"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06115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5C2E23A-09A3-4186-B091-5D929A5B8E44}"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05001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3D0E304-7FFB-46B2-BBAD-2F0247234563}"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68912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A645A58-2586-4172-8793-948FDB02BC44}"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07048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29DAC05-33C6-48AC-A066-C026ADF503AE}"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767752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DD8C292-D4A2-4F5C-A4D8-24E28D8C5713}"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084721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9215B570-33C7-4F9F-8FF9-2F8279905843}" type="slidenum">
              <a:rPr lang="ru-RU" altLang="ru-RU"/>
              <a:pPr>
                <a:defRPr/>
              </a:pPr>
              <a:t>‹#›</a:t>
            </a:fld>
            <a:endParaRPr lang="ru-RU" altLang="ru-RU"/>
          </a:p>
        </p:txBody>
      </p:sp>
    </p:spTree>
    <p:extLst>
      <p:ext uri="{BB962C8B-B14F-4D97-AF65-F5344CB8AC3E}">
        <p14:creationId xmlns:p14="http://schemas.microsoft.com/office/powerpoint/2010/main" val="25420686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11F5D61-159E-4687-B007-A22B8D8A6D3C}"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20054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2AE6904-EA6E-43FB-B065-8BC4CA038FFB}"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74975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0E5E082-2123-44F0-914F-1C8CDBA20FEE}"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9036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5278939-713F-43FC-A992-E355BF8B52BB}"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43560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0627E06-2A11-4F70-97A4-9D3A05D571C5}"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55719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cSld name="Объект">
    <p:spTree>
      <p:nvGrpSpPr>
        <p:cNvPr id="1" name=""/>
        <p:cNvGrpSpPr/>
        <p:nvPr/>
      </p:nvGrpSpPr>
      <p:grpSpPr>
        <a:xfrm>
          <a:off x="0" y="0"/>
          <a:ext cx="0" cy="0"/>
          <a:chOff x="0" y="0"/>
          <a:chExt cx="0" cy="0"/>
        </a:xfrm>
      </p:grpSpPr>
      <p:sp>
        <p:nvSpPr>
          <p:cNvPr id="2" name="Объект 1"/>
          <p:cNvSpPr>
            <a:spLocks noGrp="1"/>
          </p:cNvSpPr>
          <p:nvPr>
            <p:ph/>
          </p:nvPr>
        </p:nvSpPr>
        <p:spPr>
          <a:xfrm>
            <a:off x="457200" y="274638"/>
            <a:ext cx="8229600" cy="5851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60C8FDC-BAFA-4A5C-BB75-726B8D03D58B}"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23977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8525792-3BB4-494C-8435-A11BE1965307}" type="slidenum">
              <a:rPr lang="ru-RU" altLang="ru-RU"/>
              <a:pPr>
                <a:defRPr/>
              </a:pPr>
              <a:t>‹#›</a:t>
            </a:fld>
            <a:endParaRPr lang="ru-RU" altLang="ru-RU"/>
          </a:p>
        </p:txBody>
      </p:sp>
    </p:spTree>
    <p:extLst>
      <p:ext uri="{BB962C8B-B14F-4D97-AF65-F5344CB8AC3E}">
        <p14:creationId xmlns:p14="http://schemas.microsoft.com/office/powerpoint/2010/main" val="3127760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E1993392-2DAF-406B-A5B9-97027D295F49}" type="slidenum">
              <a:rPr lang="ru-RU" altLang="ru-RU"/>
              <a:pPr>
                <a:defRPr/>
              </a:pPr>
              <a:t>‹#›</a:t>
            </a:fld>
            <a:endParaRPr lang="ru-RU" altLang="ru-RU"/>
          </a:p>
        </p:txBody>
      </p:sp>
    </p:spTree>
    <p:extLst>
      <p:ext uri="{BB962C8B-B14F-4D97-AF65-F5344CB8AC3E}">
        <p14:creationId xmlns:p14="http://schemas.microsoft.com/office/powerpoint/2010/main" val="961839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DB3BF133-6802-415B-8A88-816D7A409FAF}" type="slidenum">
              <a:rPr lang="ru-RU" altLang="ru-RU"/>
              <a:pPr>
                <a:defRPr/>
              </a:pPr>
              <a:t>‹#›</a:t>
            </a:fld>
            <a:endParaRPr lang="ru-RU" altLang="ru-RU"/>
          </a:p>
        </p:txBody>
      </p:sp>
    </p:spTree>
    <p:extLst>
      <p:ext uri="{BB962C8B-B14F-4D97-AF65-F5344CB8AC3E}">
        <p14:creationId xmlns:p14="http://schemas.microsoft.com/office/powerpoint/2010/main" val="3715283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DCCA4C34-733F-4817-9BF1-F7736C6749A6}" type="slidenum">
              <a:rPr lang="ru-RU" altLang="ru-RU"/>
              <a:pPr>
                <a:defRPr/>
              </a:pPr>
              <a:t>‹#›</a:t>
            </a:fld>
            <a:endParaRPr lang="ru-RU" altLang="ru-RU"/>
          </a:p>
        </p:txBody>
      </p:sp>
    </p:spTree>
    <p:extLst>
      <p:ext uri="{BB962C8B-B14F-4D97-AF65-F5344CB8AC3E}">
        <p14:creationId xmlns:p14="http://schemas.microsoft.com/office/powerpoint/2010/main" val="2169055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BDF04936-792C-4856-B919-A00F61955BFF}" type="slidenum">
              <a:rPr lang="ru-RU" altLang="ru-RU"/>
              <a:pPr>
                <a:defRPr/>
              </a:pPr>
              <a:t>‹#›</a:t>
            </a:fld>
            <a:endParaRPr lang="ru-RU" altLang="ru-RU"/>
          </a:p>
        </p:txBody>
      </p:sp>
    </p:spTree>
    <p:extLst>
      <p:ext uri="{BB962C8B-B14F-4D97-AF65-F5344CB8AC3E}">
        <p14:creationId xmlns:p14="http://schemas.microsoft.com/office/powerpoint/2010/main" val="3473025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1DF1DFD8-3688-4986-B11D-6CCF6E8A1623}" type="slidenum">
              <a:rPr lang="ru-RU" altLang="ru-RU"/>
              <a:pPr>
                <a:defRPr/>
              </a:pPr>
              <a:t>‹#›</a:t>
            </a:fld>
            <a:endParaRPr lang="ru-RU" altLang="ru-RU"/>
          </a:p>
        </p:txBody>
      </p:sp>
    </p:spTree>
    <p:extLst>
      <p:ext uri="{BB962C8B-B14F-4D97-AF65-F5344CB8AC3E}">
        <p14:creationId xmlns:p14="http://schemas.microsoft.com/office/powerpoint/2010/main" val="225585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0C636FEE-D533-424F-AE25-8F60FCBB5E0B}" type="slidenum">
              <a:rPr lang="ru-RU" altLang="ru-RU"/>
              <a:pPr>
                <a:defRPr/>
              </a:pPr>
              <a:t>‹#›</a:t>
            </a:fld>
            <a:endParaRPr lang="ru-RU" altLang="ru-RU"/>
          </a:p>
        </p:txBody>
      </p:sp>
    </p:spTree>
    <p:extLst>
      <p:ext uri="{BB962C8B-B14F-4D97-AF65-F5344CB8AC3E}">
        <p14:creationId xmlns:p14="http://schemas.microsoft.com/office/powerpoint/2010/main" val="346073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0BD33332-7F73-4C88-B429-F4104B6D744B}"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4"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A0B6242-A710-4B59-B3E0-87FED1C1F985}" type="slidenum">
              <a:rPr kumimoji="0" lang="ru-RU"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sz="14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227916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microsoft.com/office/2007/relationships/hdphoto" Target="../media/hdphoto2.wdp"/></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47.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17.vml"/><Relationship Id="rId4" Type="http://schemas.openxmlformats.org/officeDocument/2006/relationships/image" Target="../media/image48.emf"/></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delaycomputersam.ru/CPU.html"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21.emf"/></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5.xml"/><Relationship Id="rId1" Type="http://schemas.openxmlformats.org/officeDocument/2006/relationships/vmlDrawing" Target="../drawings/vmlDrawing3.vml"/><Relationship Id="rId4" Type="http://schemas.openxmlformats.org/officeDocument/2006/relationships/image" Target="../media/image23.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5.xml"/><Relationship Id="rId1" Type="http://schemas.openxmlformats.org/officeDocument/2006/relationships/vmlDrawing" Target="../drawings/vmlDrawing4.vml"/><Relationship Id="rId4" Type="http://schemas.openxmlformats.org/officeDocument/2006/relationships/image" Target="../media/image24.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5.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5.xml"/><Relationship Id="rId1" Type="http://schemas.openxmlformats.org/officeDocument/2006/relationships/vmlDrawing" Target="../drawings/vmlDrawing6.vml"/><Relationship Id="rId4" Type="http://schemas.openxmlformats.org/officeDocument/2006/relationships/image" Target="../media/image26.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5.xml"/><Relationship Id="rId1" Type="http://schemas.openxmlformats.org/officeDocument/2006/relationships/vmlDrawing" Target="../drawings/vmlDrawing7.vml"/><Relationship Id="rId4" Type="http://schemas.openxmlformats.org/officeDocument/2006/relationships/image" Target="../media/image27.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5.xml"/><Relationship Id="rId1" Type="http://schemas.openxmlformats.org/officeDocument/2006/relationships/vmlDrawing" Target="../drawings/vmlDrawing8.v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5.xml"/><Relationship Id="rId1" Type="http://schemas.openxmlformats.org/officeDocument/2006/relationships/vmlDrawing" Target="../drawings/vmlDrawing9.vml"/><Relationship Id="rId4" Type="http://schemas.openxmlformats.org/officeDocument/2006/relationships/image" Target="../media/image29.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5.xml"/><Relationship Id="rId1" Type="http://schemas.openxmlformats.org/officeDocument/2006/relationships/vmlDrawing" Target="../drawings/vmlDrawing10.vml"/><Relationship Id="rId4" Type="http://schemas.openxmlformats.org/officeDocument/2006/relationships/image" Target="../media/image30.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5.xml"/><Relationship Id="rId1" Type="http://schemas.openxmlformats.org/officeDocument/2006/relationships/vmlDrawing" Target="../drawings/vmlDrawing11.vml"/><Relationship Id="rId4" Type="http://schemas.openxmlformats.org/officeDocument/2006/relationships/image" Target="../media/image31.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5.xml"/><Relationship Id="rId1" Type="http://schemas.openxmlformats.org/officeDocument/2006/relationships/vmlDrawing" Target="../drawings/vmlDrawing12.vml"/><Relationship Id="rId4" Type="http://schemas.openxmlformats.org/officeDocument/2006/relationships/image" Target="../media/image32.emf"/></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5.xml"/><Relationship Id="rId1" Type="http://schemas.openxmlformats.org/officeDocument/2006/relationships/vmlDrawing" Target="../drawings/vmlDrawing13.vml"/><Relationship Id="rId4" Type="http://schemas.openxmlformats.org/officeDocument/2006/relationships/image" Target="../media/image33.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5.xml"/><Relationship Id="rId1" Type="http://schemas.openxmlformats.org/officeDocument/2006/relationships/vmlDrawing" Target="../drawings/vmlDrawing14.v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5.xml"/><Relationship Id="rId1" Type="http://schemas.openxmlformats.org/officeDocument/2006/relationships/vmlDrawing" Target="../drawings/vmlDrawing15.vml"/><Relationship Id="rId4" Type="http://schemas.openxmlformats.org/officeDocument/2006/relationships/image" Target="../media/image3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2276872"/>
            <a:ext cx="7810151" cy="830997"/>
          </a:xfrm>
          <a:prstGeom prst="rect">
            <a:avLst/>
          </a:prstGeom>
        </p:spPr>
        <p:txBody>
          <a:bodyPr wrap="none">
            <a:spAutoFit/>
          </a:bodyPr>
          <a:lstStyle/>
          <a:p>
            <a:pPr algn="ctr">
              <a:spcAft>
                <a:spcPts val="0"/>
              </a:spcAft>
            </a:pPr>
            <a:r>
              <a:rPr lang="ru-RU" sz="4800" b="1" dirty="0">
                <a:solidFill>
                  <a:srgbClr val="FF0000"/>
                </a:solidFill>
                <a:latin typeface="Times New Roman" panose="02020603050405020304" pitchFamily="18" charset="0"/>
                <a:ea typeface="Times New Roman" panose="02020603050405020304" pitchFamily="18" charset="0"/>
              </a:rPr>
              <a:t>«</a:t>
            </a:r>
            <a:r>
              <a:rPr lang="ru-RU" sz="4400" b="1" dirty="0">
                <a:solidFill>
                  <a:srgbClr val="FF0000"/>
                </a:solidFill>
                <a:latin typeface="Times New Roman" panose="02020603050405020304" pitchFamily="18" charset="0"/>
                <a:ea typeface="Times New Roman" panose="02020603050405020304" pitchFamily="18" charset="0"/>
              </a:rPr>
              <a:t>Состав материнской платы</a:t>
            </a:r>
            <a:r>
              <a:rPr lang="ru-RU" sz="4800" b="1" dirty="0">
                <a:solidFill>
                  <a:srgbClr val="FF0000"/>
                </a:solidFill>
                <a:latin typeface="Times New Roman" panose="02020603050405020304" pitchFamily="18" charset="0"/>
                <a:ea typeface="Times New Roman" panose="02020603050405020304" pitchFamily="18" charset="0"/>
              </a:rPr>
              <a:t>»</a:t>
            </a:r>
            <a:endParaRPr lang="ru-RU" sz="32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32517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15516" y="208965"/>
            <a:ext cx="871296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08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На системной плате расположены штыревые разъёмы для подключения «жёстких» дисков и оптических приводов с интерфейсом IDE, разъёмы для подключения «жёстких» дисков и оптических приводов с интерфейсом SATA. Сейчас системные платы имеют в своём составе в основном разъёмы SATA, так как IDE уже выходят из «моды» и максимум на что можно рассчитывать — это на наличие одного разъёма интерфейса IDE, в отличие от SATA , число которых может доходить на системной плате до 8. </a:t>
            </a:r>
            <a:endParaRPr kumimoji="0" lang="ru-RU" altLang="ru-RU" sz="6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Рядом с разъёмами SATA могут находиться маленькие микросхемки — это контроллеры SATA, фирмы могут быть разные, например: </a:t>
            </a:r>
            <a:r>
              <a:rPr kumimoji="0" lang="ru-RU" altLang="ru-RU"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Promise</a:t>
            </a: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t>
            </a:r>
            <a:r>
              <a:rPr kumimoji="0" lang="ru-RU" altLang="ru-RU"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Silicon</a:t>
            </a: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t>
            </a:r>
            <a:r>
              <a:rPr kumimoji="0" lang="ru-RU" altLang="ru-RU"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Image</a:t>
            </a: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VIA, </a:t>
            </a:r>
            <a:r>
              <a:rPr kumimoji="0" lang="ru-RU" altLang="ru-RU"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Marvel</a:t>
            </a: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Одна из основных задач контроллера SATA является создание массива RAID «жёстких» дисков для повышения быстродействия и надёжности хранения данных на дисках.</a:t>
            </a:r>
            <a:endParaRPr kumimoji="0" lang="ru-RU" altLang="ru-RU" sz="6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На системной плате расположены штыревые разъёмы для подключения «жёстких» дисков и оптических приводов с интерфейсом IDE, разъёмы для подключения «жёстких» дисков и оптических приводов с интерфейсом SATA. Сейчас системные платы имеют в своём составе в основном разъёмы SATA, так как IDE уже выходят из «моды» и максимум на что можно рассчитывать — это на наличие одного разъёма интерфейса IDE, в отличие от SATA , число которых может доходить на системной плате до 8. </a:t>
            </a:r>
            <a:endParaRPr kumimoji="0" lang="ru-RU" altLang="ru-RU" sz="6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Рядом с разъёмами SATA могут находиться маленькие микросхемки — это контроллеры SATA, фирмы могут быть разные, например: </a:t>
            </a:r>
            <a:r>
              <a:rPr kumimoji="0" lang="ru-RU" altLang="ru-RU"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Promise</a:t>
            </a: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t>
            </a:r>
            <a:r>
              <a:rPr kumimoji="0" lang="ru-RU" altLang="ru-RU"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Silicon</a:t>
            </a: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t>
            </a:r>
            <a:r>
              <a:rPr kumimoji="0" lang="ru-RU" altLang="ru-RU"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Image</a:t>
            </a: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VIA, </a:t>
            </a:r>
            <a:r>
              <a:rPr kumimoji="0" lang="ru-RU" altLang="ru-RU"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Marvel</a:t>
            </a: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Одна из основных задач контроллера SATA является создание массива RAID «жёстких» дисков для повышения быстродействия и надёжности хранения данных на дисках.</a:t>
            </a:r>
            <a:endParaRPr kumimoji="0" lang="ru-RU" altLang="ru-RU" sz="6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37889" name="Picture 1" descr="разъёмы 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284984"/>
            <a:ext cx="4392488" cy="3279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531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79388" y="2570163"/>
            <a:ext cx="8640762"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531813" algn="just">
              <a:defRPr/>
            </a:pPr>
            <a:r>
              <a:rPr lang="ru-RU" sz="2800" dirty="0">
                <a:solidFill>
                  <a:srgbClr val="000000"/>
                </a:solidFill>
                <a:latin typeface="Arial" pitchFamily="34" charset="0"/>
                <a:cs typeface="Arial" pitchFamily="34" charset="0"/>
              </a:rPr>
              <a:t>•	разместить запись в кэш-памяти (</a:t>
            </a:r>
            <a:r>
              <a:rPr lang="ru-RU" sz="2800" dirty="0" err="1">
                <a:solidFill>
                  <a:srgbClr val="000000"/>
                </a:solidFill>
                <a:latin typeface="Arial" pitchFamily="34" charset="0"/>
                <a:cs typeface="Arial" pitchFamily="34" charset="0"/>
              </a:rPr>
              <a:t>write</a:t>
            </a:r>
            <a:r>
              <a:rPr lang="ru-RU" sz="2800" dirty="0">
                <a:solidFill>
                  <a:srgbClr val="000000"/>
                </a:solidFill>
                <a:latin typeface="Arial" pitchFamily="34" charset="0"/>
                <a:cs typeface="Arial" pitchFamily="34" charset="0"/>
              </a:rPr>
              <a:t> </a:t>
            </a:r>
            <a:r>
              <a:rPr lang="ru-RU" sz="2800" dirty="0" err="1">
                <a:solidFill>
                  <a:srgbClr val="000000"/>
                </a:solidFill>
                <a:latin typeface="Arial" pitchFamily="34" charset="0"/>
                <a:cs typeface="Arial" pitchFamily="34" charset="0"/>
              </a:rPr>
              <a:t>allocate</a:t>
            </a:r>
            <a:r>
              <a:rPr lang="ru-RU" sz="2800" dirty="0">
                <a:solidFill>
                  <a:srgbClr val="000000"/>
                </a:solidFill>
                <a:latin typeface="Arial" pitchFamily="34" charset="0"/>
                <a:cs typeface="Arial" pitchFamily="34" charset="0"/>
              </a:rPr>
              <a:t>) (называется также выборкой при записи (</a:t>
            </a:r>
            <a:r>
              <a:rPr lang="ru-RU" sz="2800" dirty="0" err="1">
                <a:solidFill>
                  <a:srgbClr val="000000"/>
                </a:solidFill>
                <a:latin typeface="Arial" pitchFamily="34" charset="0"/>
                <a:cs typeface="Arial" pitchFamily="34" charset="0"/>
              </a:rPr>
              <a:t>fetch</a:t>
            </a:r>
            <a:r>
              <a:rPr lang="ru-RU" sz="2800" dirty="0">
                <a:solidFill>
                  <a:srgbClr val="000000"/>
                </a:solidFill>
                <a:latin typeface="Arial" pitchFamily="34" charset="0"/>
                <a:cs typeface="Arial" pitchFamily="34" charset="0"/>
              </a:rPr>
              <a:t> </a:t>
            </a:r>
            <a:r>
              <a:rPr lang="ru-RU" sz="2800" dirty="0" err="1">
                <a:solidFill>
                  <a:srgbClr val="000000"/>
                </a:solidFill>
                <a:latin typeface="Arial" pitchFamily="34" charset="0"/>
                <a:cs typeface="Arial" pitchFamily="34" charset="0"/>
              </a:rPr>
              <a:t>on</a:t>
            </a:r>
            <a:r>
              <a:rPr lang="ru-RU" sz="2800" dirty="0">
                <a:solidFill>
                  <a:srgbClr val="000000"/>
                </a:solidFill>
                <a:latin typeface="Arial" pitchFamily="34" charset="0"/>
                <a:cs typeface="Arial" pitchFamily="34" charset="0"/>
              </a:rPr>
              <a:t> </a:t>
            </a:r>
            <a:r>
              <a:rPr lang="ru-RU" sz="2800" dirty="0" err="1">
                <a:solidFill>
                  <a:srgbClr val="000000"/>
                </a:solidFill>
                <a:latin typeface="Arial" pitchFamily="34" charset="0"/>
                <a:cs typeface="Arial" pitchFamily="34" charset="0"/>
              </a:rPr>
              <a:t>write</a:t>
            </a:r>
            <a:r>
              <a:rPr lang="ru-RU" sz="2800" dirty="0">
                <a:solidFill>
                  <a:srgbClr val="000000"/>
                </a:solidFill>
                <a:latin typeface="Arial" pitchFamily="34" charset="0"/>
                <a:cs typeface="Arial" pitchFamily="34" charset="0"/>
              </a:rPr>
              <a:t>)). Блок загружается в кэш-память, вслед за чем выполняются действия аналогичные выполняющимся при выполнении записи с попаданием.</a:t>
            </a:r>
            <a:r>
              <a:rPr lang="ru-RU" sz="3200" dirty="0">
                <a:solidFill>
                  <a:srgbClr val="000000"/>
                </a:solidFill>
                <a:latin typeface="+mj-lt"/>
              </a:rPr>
              <a:t> </a:t>
            </a:r>
          </a:p>
        </p:txBody>
      </p:sp>
      <p:sp>
        <p:nvSpPr>
          <p:cNvPr id="25603"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5604" name="Прямоугольник 1"/>
          <p:cNvSpPr>
            <a:spLocks noChangeArrowheads="1"/>
          </p:cNvSpPr>
          <p:nvPr/>
        </p:nvSpPr>
        <p:spPr bwMode="auto">
          <a:xfrm>
            <a:off x="323850" y="333375"/>
            <a:ext cx="84963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При промахе во время записи имеются две дополнительные возможности:</a:t>
            </a:r>
          </a:p>
        </p:txBody>
      </p:sp>
    </p:spTree>
    <p:extLst>
      <p:ext uri="{BB962C8B-B14F-4D97-AF65-F5344CB8AC3E}">
        <p14:creationId xmlns:p14="http://schemas.microsoft.com/office/powerpoint/2010/main" val="4736298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79388" y="3032125"/>
            <a:ext cx="8640762"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800">
                <a:solidFill>
                  <a:srgbClr val="000000"/>
                </a:solidFill>
                <a:latin typeface="Arial" panose="020B0604020202020204" pitchFamily="34" charset="0"/>
                <a:cs typeface="Arial" panose="020B0604020202020204" pitchFamily="34" charset="0"/>
              </a:rPr>
              <a:t>•	не размещать запись в кэш-памяти (называется также записью в окружение (write around)). Блок модифицируется на более низком уровне и не загружается в кэш-память. </a:t>
            </a:r>
          </a:p>
        </p:txBody>
      </p:sp>
      <p:sp>
        <p:nvSpPr>
          <p:cNvPr id="26627"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6628" name="Прямоугольник 1"/>
          <p:cNvSpPr>
            <a:spLocks noChangeArrowheads="1"/>
          </p:cNvSpPr>
          <p:nvPr/>
        </p:nvSpPr>
        <p:spPr bwMode="auto">
          <a:xfrm>
            <a:off x="179388" y="549275"/>
            <a:ext cx="8640762"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При промахе во время записи имеются две дополнительные возможности:</a:t>
            </a:r>
          </a:p>
        </p:txBody>
      </p:sp>
    </p:spTree>
    <p:extLst>
      <p:ext uri="{BB962C8B-B14F-4D97-AF65-F5344CB8AC3E}">
        <p14:creationId xmlns:p14="http://schemas.microsoft.com/office/powerpoint/2010/main" val="295306125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95288" y="2786063"/>
            <a:ext cx="84248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000000"/>
                </a:solidFill>
              </a:rPr>
              <a:t>Среднее время доступа = </a:t>
            </a:r>
          </a:p>
          <a:p>
            <a:pPr algn="ctr" eaLnBrk="1" hangingPunct="1"/>
            <a:r>
              <a:rPr lang="ru-RU" altLang="ru-RU" sz="3600">
                <a:solidFill>
                  <a:srgbClr val="000000"/>
                </a:solidFill>
              </a:rPr>
              <a:t>Время обращения при попадании + Доля промахов x </a:t>
            </a:r>
          </a:p>
          <a:p>
            <a:pPr algn="ctr" eaLnBrk="1" hangingPunct="1"/>
            <a:r>
              <a:rPr lang="ru-RU" altLang="ru-RU" sz="3600">
                <a:solidFill>
                  <a:srgbClr val="000000"/>
                </a:solidFill>
              </a:rPr>
              <a:t>Потери при промахе</a:t>
            </a:r>
          </a:p>
        </p:txBody>
      </p:sp>
      <p:sp>
        <p:nvSpPr>
          <p:cNvPr id="27651"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7652" name="Прямоугольник 1"/>
          <p:cNvSpPr>
            <a:spLocks noChangeArrowheads="1"/>
          </p:cNvSpPr>
          <p:nvPr/>
        </p:nvSpPr>
        <p:spPr bwMode="auto">
          <a:xfrm>
            <a:off x="250825" y="260350"/>
            <a:ext cx="85693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Формула для среднего времени доступа к памяти в системах с кэш-памятью </a:t>
            </a:r>
          </a:p>
        </p:txBody>
      </p:sp>
    </p:spTree>
    <p:extLst>
      <p:ext uri="{BB962C8B-B14F-4D97-AF65-F5344CB8AC3E}">
        <p14:creationId xmlns:p14="http://schemas.microsoft.com/office/powerpoint/2010/main" val="12816340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ChangeArrowheads="1"/>
          </p:cNvSpPr>
          <p:nvPr/>
        </p:nvSpPr>
        <p:spPr bwMode="auto">
          <a:xfrm>
            <a:off x="467544" y="2204864"/>
            <a:ext cx="822960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4000" b="1" dirty="0" smtClean="0">
                <a:solidFill>
                  <a:srgbClr val="FF0000"/>
                </a:solidFill>
                <a:latin typeface="Arial" panose="020B0604020202020204" pitchFamily="34" charset="0"/>
              </a:rPr>
              <a:t>“</a:t>
            </a:r>
            <a:r>
              <a:rPr lang="ru-RU" altLang="ru-RU" sz="4400" b="1" dirty="0">
                <a:solidFill>
                  <a:srgbClr val="FF0000"/>
                </a:solidFill>
                <a:latin typeface="Arial" panose="020B0604020202020204" pitchFamily="34" charset="0"/>
              </a:rPr>
              <a:t>ПРЕДСТАВЛЕНИЕ ЧИСЕЛ В ЭВМ</a:t>
            </a:r>
            <a:r>
              <a:rPr lang="ru-RU" altLang="ru-RU" sz="4000" b="1" dirty="0">
                <a:solidFill>
                  <a:srgbClr val="FF0000"/>
                </a:solidFill>
                <a:latin typeface="Arial" panose="020B0604020202020204" pitchFamily="34" charset="0"/>
              </a:rPr>
              <a:t>”</a:t>
            </a:r>
          </a:p>
        </p:txBody>
      </p:sp>
    </p:spTree>
    <p:extLst>
      <p:ext uri="{BB962C8B-B14F-4D97-AF65-F5344CB8AC3E}">
        <p14:creationId xmlns:p14="http://schemas.microsoft.com/office/powerpoint/2010/main" val="626516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0" y="2420938"/>
            <a:ext cx="9144000" cy="1800225"/>
          </a:xfrm>
        </p:spPr>
        <p:txBody>
          <a:bodyPr/>
          <a:lstStyle/>
          <a:p>
            <a:pPr algn="ctr" eaLnBrk="1" hangingPunct="1">
              <a:lnSpc>
                <a:spcPct val="80000"/>
              </a:lnSpc>
              <a:buFont typeface="Wingdings" panose="05000000000000000000" pitchFamily="2" charset="2"/>
              <a:buNone/>
            </a:pPr>
            <a:r>
              <a:rPr lang="ru-RU" altLang="ru-RU" dirty="0" smtClean="0">
                <a:solidFill>
                  <a:srgbClr val="000000"/>
                </a:solidFill>
                <a:effectLst/>
              </a:rPr>
              <a:t> </a:t>
            </a:r>
            <a:r>
              <a:rPr lang="ru-RU" altLang="ru-RU" sz="4400" dirty="0" smtClean="0">
                <a:solidFill>
                  <a:srgbClr val="FF0000"/>
                </a:solidFill>
                <a:effectLst/>
              </a:rPr>
              <a:t>«Виды систем счисления» </a:t>
            </a:r>
          </a:p>
        </p:txBody>
      </p:sp>
    </p:spTree>
    <p:extLst>
      <p:ext uri="{BB962C8B-B14F-4D97-AF65-F5344CB8AC3E}">
        <p14:creationId xmlns:p14="http://schemas.microsoft.com/office/powerpoint/2010/main" val="60567826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ChangeArrowheads="1"/>
          </p:cNvSpPr>
          <p:nvPr/>
        </p:nvSpPr>
        <p:spPr bwMode="auto">
          <a:xfrm>
            <a:off x="0" y="692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ru-RU" altLang="ru-RU"/>
          </a:p>
        </p:txBody>
      </p:sp>
      <p:sp>
        <p:nvSpPr>
          <p:cNvPr id="17411" name="Rectangle 6"/>
          <p:cNvSpPr>
            <a:spLocks noChangeArrowheads="1"/>
          </p:cNvSpPr>
          <p:nvPr/>
        </p:nvSpPr>
        <p:spPr bwMode="auto">
          <a:xfrm>
            <a:off x="0" y="461963"/>
            <a:ext cx="914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1104900" algn="l"/>
              </a:tabLst>
              <a:defRPr>
                <a:solidFill>
                  <a:schemeClr val="tx1"/>
                </a:solidFill>
                <a:latin typeface="Verdana" panose="020B0604030504040204" pitchFamily="34" charset="0"/>
              </a:defRPr>
            </a:lvl1pPr>
            <a:lvl2pPr marL="742950" indent="-285750" eaLnBrk="0" hangingPunct="0">
              <a:tabLst>
                <a:tab pos="1104900" algn="l"/>
              </a:tabLst>
              <a:defRPr>
                <a:solidFill>
                  <a:schemeClr val="tx1"/>
                </a:solidFill>
                <a:latin typeface="Verdana" panose="020B0604030504040204" pitchFamily="34" charset="0"/>
              </a:defRPr>
            </a:lvl2pPr>
            <a:lvl3pPr marL="1143000" indent="-228600" eaLnBrk="0" hangingPunct="0">
              <a:tabLst>
                <a:tab pos="1104900" algn="l"/>
              </a:tabLst>
              <a:defRPr>
                <a:solidFill>
                  <a:schemeClr val="tx1"/>
                </a:solidFill>
                <a:latin typeface="Verdana" panose="020B0604030504040204" pitchFamily="34" charset="0"/>
              </a:defRPr>
            </a:lvl3pPr>
            <a:lvl4pPr marL="1600200" indent="-228600" eaLnBrk="0" hangingPunct="0">
              <a:tabLst>
                <a:tab pos="1104900" algn="l"/>
              </a:tabLst>
              <a:defRPr>
                <a:solidFill>
                  <a:schemeClr val="tx1"/>
                </a:solidFill>
                <a:latin typeface="Verdana" panose="020B0604030504040204" pitchFamily="34" charset="0"/>
              </a:defRPr>
            </a:lvl4pPr>
            <a:lvl5pPr marL="2057400" indent="-228600" eaLnBrk="0" hangingPunct="0">
              <a:tabLst>
                <a:tab pos="1104900" algn="l"/>
              </a:tabLst>
              <a:defRPr>
                <a:solidFill>
                  <a:schemeClr val="tx1"/>
                </a:solidFill>
                <a:latin typeface="Verdana" panose="020B0604030504040204" pitchFamily="34" charset="0"/>
              </a:defRPr>
            </a:lvl5pPr>
            <a:lvl6pPr marL="25146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6pPr>
            <a:lvl7pPr marL="29718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7pPr>
            <a:lvl8pPr marL="34290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8pPr>
            <a:lvl9pPr marL="38862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9pPr>
          </a:lstStyle>
          <a:p>
            <a:pPr algn="ctr" eaLnBrk="1" hangingPunct="1"/>
            <a:r>
              <a:rPr lang="ru-RU" altLang="ru-RU" sz="3600">
                <a:solidFill>
                  <a:srgbClr val="000000"/>
                </a:solidFill>
              </a:rPr>
              <a:t>Виды систем счисления</a:t>
            </a:r>
          </a:p>
        </p:txBody>
      </p:sp>
      <p:pic>
        <p:nvPicPr>
          <p:cNvPr id="3" name="Рисунок 2"/>
          <p:cNvPicPr>
            <a:picLocks noChangeAspect="1"/>
          </p:cNvPicPr>
          <p:nvPr/>
        </p:nvPicPr>
        <p:blipFill rotWithShape="1">
          <a:blip r:embed="rId2"/>
          <a:srcRect l="11861" t="41201" r="12709" b="29469"/>
          <a:stretch/>
        </p:blipFill>
        <p:spPr>
          <a:xfrm>
            <a:off x="107503" y="1324416"/>
            <a:ext cx="9008577" cy="4048800"/>
          </a:xfrm>
          <a:prstGeom prst="rect">
            <a:avLst/>
          </a:prstGeom>
        </p:spPr>
      </p:pic>
    </p:spTree>
    <p:extLst>
      <p:ext uri="{BB962C8B-B14F-4D97-AF65-F5344CB8AC3E}">
        <p14:creationId xmlns:p14="http://schemas.microsoft.com/office/powerpoint/2010/main" val="9105058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51520" y="620688"/>
            <a:ext cx="8568952" cy="5940088"/>
          </a:xfrm>
          <a:prstGeom prst="rect">
            <a:avLst/>
          </a:prstGeom>
        </p:spPr>
        <p:txBody>
          <a:bodyPr wrap="square">
            <a:spAutoFit/>
          </a:bodyPr>
          <a:lstStyle/>
          <a:p>
            <a:pPr indent="450215" algn="just">
              <a:spcAft>
                <a:spcPts val="0"/>
              </a:spcAft>
            </a:pPr>
            <a:r>
              <a:rPr lang="ru-RU" u="sng" dirty="0">
                <a:latin typeface="Times New Roman" panose="02020603050405020304" pitchFamily="18" charset="0"/>
                <a:ea typeface="Times New Roman" panose="02020603050405020304" pitchFamily="18" charset="0"/>
              </a:rPr>
              <a:t>В двоичной системе</a:t>
            </a:r>
            <a:r>
              <a:rPr lang="ru-RU" dirty="0">
                <a:latin typeface="Times New Roman" panose="02020603050405020304" pitchFamily="18" charset="0"/>
                <a:ea typeface="Times New Roman" panose="02020603050405020304" pitchFamily="18" charset="0"/>
              </a:rPr>
              <a:t> счисления основание 2: используется только два символа: 0,1. Поэтому арифметика очень простая:</a:t>
            </a:r>
            <a:endParaRPr lang="ru-RU" sz="1400" dirty="0">
              <a:latin typeface="Times New Roman" panose="02020603050405020304" pitchFamily="18" charset="0"/>
              <a:ea typeface="Times New Roman" panose="02020603050405020304" pitchFamily="18" charset="0"/>
            </a:endParaRPr>
          </a:p>
          <a:p>
            <a:pPr indent="450215" algn="just">
              <a:spcAft>
                <a:spcPts val="0"/>
              </a:spcAft>
            </a:pPr>
            <a:r>
              <a:rPr lang="ru-RU" dirty="0">
                <a:latin typeface="Times New Roman" panose="02020603050405020304" pitchFamily="18" charset="0"/>
                <a:ea typeface="Times New Roman" panose="02020603050405020304" pitchFamily="18" charset="0"/>
              </a:rPr>
              <a:t>0+0 = 0,</a:t>
            </a:r>
            <a:endParaRPr lang="ru-RU" sz="1400" dirty="0">
              <a:latin typeface="Times New Roman" panose="02020603050405020304" pitchFamily="18" charset="0"/>
              <a:ea typeface="Times New Roman" panose="02020603050405020304" pitchFamily="18" charset="0"/>
            </a:endParaRPr>
          </a:p>
          <a:p>
            <a:pPr indent="450215" algn="just">
              <a:spcAft>
                <a:spcPts val="0"/>
              </a:spcAft>
            </a:pPr>
            <a:r>
              <a:rPr lang="ru-RU" dirty="0">
                <a:latin typeface="Times New Roman" panose="02020603050405020304" pitchFamily="18" charset="0"/>
                <a:ea typeface="Times New Roman" panose="02020603050405020304" pitchFamily="18" charset="0"/>
              </a:rPr>
              <a:t>0+1 = 1,</a:t>
            </a:r>
            <a:endParaRPr lang="ru-RU" sz="1400" dirty="0">
              <a:latin typeface="Times New Roman" panose="02020603050405020304" pitchFamily="18" charset="0"/>
              <a:ea typeface="Times New Roman" panose="02020603050405020304" pitchFamily="18" charset="0"/>
            </a:endParaRPr>
          </a:p>
          <a:p>
            <a:pPr indent="450215" algn="just">
              <a:spcAft>
                <a:spcPts val="0"/>
              </a:spcAft>
            </a:pPr>
            <a:r>
              <a:rPr lang="ru-RU" dirty="0">
                <a:latin typeface="Times New Roman" panose="02020603050405020304" pitchFamily="18" charset="0"/>
                <a:ea typeface="Times New Roman" panose="02020603050405020304" pitchFamily="18" charset="0"/>
              </a:rPr>
              <a:t>1+0 = 1,</a:t>
            </a:r>
            <a:endParaRPr lang="ru-RU" sz="1400" dirty="0">
              <a:latin typeface="Times New Roman" panose="02020603050405020304" pitchFamily="18" charset="0"/>
              <a:ea typeface="Times New Roman" panose="02020603050405020304" pitchFamily="18" charset="0"/>
            </a:endParaRPr>
          </a:p>
          <a:p>
            <a:pPr indent="450215" algn="just">
              <a:spcAft>
                <a:spcPts val="0"/>
              </a:spcAft>
            </a:pPr>
            <a:r>
              <a:rPr lang="ru-RU" dirty="0">
                <a:latin typeface="Times New Roman" panose="02020603050405020304" pitchFamily="18" charset="0"/>
                <a:ea typeface="Times New Roman" panose="02020603050405020304" pitchFamily="18" charset="0"/>
              </a:rPr>
              <a:t>1+1 = 10 (0 и перенос в следующий разряд).</a:t>
            </a:r>
            <a:endParaRPr lang="ru-RU" sz="1400" dirty="0">
              <a:latin typeface="Times New Roman" panose="02020603050405020304" pitchFamily="18" charset="0"/>
              <a:ea typeface="Times New Roman" panose="02020603050405020304" pitchFamily="18" charset="0"/>
            </a:endParaRPr>
          </a:p>
          <a:p>
            <a:pPr indent="450215" algn="just">
              <a:spcAft>
                <a:spcPts val="0"/>
              </a:spcAft>
            </a:pPr>
            <a:r>
              <a:rPr lang="ru-RU" dirty="0">
                <a:latin typeface="Times New Roman" panose="02020603050405020304" pitchFamily="18" charset="0"/>
                <a:ea typeface="Times New Roman" panose="02020603050405020304" pitchFamily="18" charset="0"/>
              </a:rPr>
              <a:t>Запись 11011,101 некоторого двоичного числа соответствует следующему десятичному числу: </a:t>
            </a:r>
            <a:endParaRPr lang="ru-RU" dirty="0" smtClean="0">
              <a:latin typeface="Times New Roman" panose="02020603050405020304" pitchFamily="18" charset="0"/>
              <a:ea typeface="Times New Roman" panose="02020603050405020304" pitchFamily="18" charset="0"/>
            </a:endParaRPr>
          </a:p>
          <a:p>
            <a:pPr indent="450215" algn="ctr">
              <a:spcAft>
                <a:spcPts val="0"/>
              </a:spcAft>
            </a:pPr>
            <a:r>
              <a:rPr lang="ru-RU" dirty="0" smtClean="0">
                <a:latin typeface="Times New Roman" panose="02020603050405020304" pitchFamily="18" charset="0"/>
                <a:ea typeface="Times New Roman" panose="02020603050405020304" pitchFamily="18" charset="0"/>
              </a:rPr>
              <a:t>1</a:t>
            </a:r>
            <a:r>
              <a:rPr lang="ru-RU" spc="10" dirty="0" smtClean="0">
                <a:latin typeface="Times New Roman" panose="02020603050405020304" pitchFamily="18" charset="0"/>
                <a:ea typeface="Times New Roman" panose="02020603050405020304" pitchFamily="18" charset="0"/>
              </a:rPr>
              <a:t>•</a:t>
            </a:r>
            <a:r>
              <a:rPr lang="ru-RU" dirty="0" smtClean="0">
                <a:latin typeface="Times New Roman" panose="02020603050405020304" pitchFamily="18" charset="0"/>
                <a:ea typeface="Times New Roman" panose="02020603050405020304" pitchFamily="18" charset="0"/>
              </a:rPr>
              <a:t>2</a:t>
            </a:r>
            <a:r>
              <a:rPr lang="ru-RU" baseline="30000" dirty="0" smtClean="0">
                <a:latin typeface="Times New Roman" panose="02020603050405020304" pitchFamily="18" charset="0"/>
                <a:ea typeface="Times New Roman" panose="02020603050405020304" pitchFamily="18" charset="0"/>
              </a:rPr>
              <a:t>4</a:t>
            </a:r>
            <a:r>
              <a:rPr lang="ru-RU" dirty="0" smtClean="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+ 1</a:t>
            </a:r>
            <a:r>
              <a:rPr lang="ru-RU" spc="10"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rPr>
              <a:t>2</a:t>
            </a:r>
            <a:r>
              <a:rPr lang="ru-RU" baseline="30000" dirty="0">
                <a:latin typeface="Times New Roman" panose="02020603050405020304" pitchFamily="18" charset="0"/>
                <a:ea typeface="Times New Roman" panose="02020603050405020304" pitchFamily="18" charset="0"/>
              </a:rPr>
              <a:t>3</a:t>
            </a:r>
            <a:r>
              <a:rPr lang="ru-RU" dirty="0">
                <a:latin typeface="Times New Roman" panose="02020603050405020304" pitchFamily="18" charset="0"/>
                <a:ea typeface="Times New Roman" panose="02020603050405020304" pitchFamily="18" charset="0"/>
              </a:rPr>
              <a:t> + 0</a:t>
            </a:r>
            <a:r>
              <a:rPr lang="ru-RU" spc="10"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rPr>
              <a:t>2</a:t>
            </a:r>
            <a:r>
              <a:rPr lang="ru-RU" baseline="30000" dirty="0">
                <a:latin typeface="Times New Roman" panose="02020603050405020304" pitchFamily="18" charset="0"/>
                <a:ea typeface="Times New Roman" panose="02020603050405020304" pitchFamily="18" charset="0"/>
              </a:rPr>
              <a:t>2 </a:t>
            </a:r>
            <a:r>
              <a:rPr lang="ru-RU" dirty="0">
                <a:latin typeface="Times New Roman" panose="02020603050405020304" pitchFamily="18" charset="0"/>
                <a:ea typeface="Times New Roman" panose="02020603050405020304" pitchFamily="18" charset="0"/>
              </a:rPr>
              <a:t>+ 1</a:t>
            </a:r>
            <a:r>
              <a:rPr lang="ru-RU" spc="10"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rPr>
              <a:t>2</a:t>
            </a:r>
            <a:r>
              <a:rPr lang="ru-RU" baseline="30000" dirty="0">
                <a:latin typeface="Times New Roman" panose="02020603050405020304" pitchFamily="18" charset="0"/>
                <a:ea typeface="Times New Roman" panose="02020603050405020304" pitchFamily="18" charset="0"/>
              </a:rPr>
              <a:t>1</a:t>
            </a:r>
            <a:r>
              <a:rPr lang="ru-RU" dirty="0">
                <a:latin typeface="Times New Roman" panose="02020603050405020304" pitchFamily="18" charset="0"/>
                <a:ea typeface="Times New Roman" panose="02020603050405020304" pitchFamily="18" charset="0"/>
              </a:rPr>
              <a:t> + 1</a:t>
            </a:r>
            <a:r>
              <a:rPr lang="ru-RU" spc="10"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rPr>
              <a:t>2</a:t>
            </a:r>
            <a:r>
              <a:rPr lang="ru-RU" baseline="30000" dirty="0">
                <a:latin typeface="Times New Roman" panose="02020603050405020304" pitchFamily="18" charset="0"/>
                <a:ea typeface="Times New Roman" panose="02020603050405020304" pitchFamily="18" charset="0"/>
              </a:rPr>
              <a:t>0</a:t>
            </a:r>
            <a:r>
              <a:rPr lang="ru-RU" dirty="0">
                <a:latin typeface="Times New Roman" panose="02020603050405020304" pitchFamily="18" charset="0"/>
                <a:ea typeface="Times New Roman" panose="02020603050405020304" pitchFamily="18" charset="0"/>
              </a:rPr>
              <a:t>, 1</a:t>
            </a:r>
            <a:r>
              <a:rPr lang="ru-RU" spc="10"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rPr>
              <a:t>2</a:t>
            </a:r>
            <a:r>
              <a:rPr lang="ru-RU" baseline="30000" dirty="0">
                <a:latin typeface="Times New Roman" panose="02020603050405020304" pitchFamily="18" charset="0"/>
                <a:ea typeface="Times New Roman" panose="02020603050405020304" pitchFamily="18" charset="0"/>
              </a:rPr>
              <a:t>-1</a:t>
            </a:r>
            <a:r>
              <a:rPr lang="ru-RU" dirty="0">
                <a:latin typeface="Times New Roman" panose="02020603050405020304" pitchFamily="18" charset="0"/>
                <a:ea typeface="Times New Roman" panose="02020603050405020304" pitchFamily="18" charset="0"/>
              </a:rPr>
              <a:t> + 0</a:t>
            </a:r>
            <a:r>
              <a:rPr lang="ru-RU" spc="10"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rPr>
              <a:t>2</a:t>
            </a:r>
            <a:r>
              <a:rPr lang="ru-RU" baseline="30000" dirty="0">
                <a:latin typeface="Times New Roman" panose="02020603050405020304" pitchFamily="18" charset="0"/>
                <a:ea typeface="Times New Roman" panose="02020603050405020304" pitchFamily="18" charset="0"/>
              </a:rPr>
              <a:t>-2</a:t>
            </a:r>
            <a:r>
              <a:rPr lang="ru-RU" dirty="0">
                <a:latin typeface="Times New Roman" panose="02020603050405020304" pitchFamily="18" charset="0"/>
                <a:ea typeface="Times New Roman" panose="02020603050405020304" pitchFamily="18" charset="0"/>
              </a:rPr>
              <a:t> + 1</a:t>
            </a:r>
            <a:r>
              <a:rPr lang="ru-RU" spc="10"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rPr>
              <a:t>2</a:t>
            </a:r>
            <a:r>
              <a:rPr lang="ru-RU" baseline="30000" dirty="0">
                <a:latin typeface="Times New Roman" panose="02020603050405020304" pitchFamily="18" charset="0"/>
                <a:ea typeface="Times New Roman" panose="02020603050405020304" pitchFamily="18" charset="0"/>
              </a:rPr>
              <a:t>-3</a:t>
            </a:r>
            <a:r>
              <a:rPr lang="ru-RU" dirty="0">
                <a:latin typeface="Times New Roman" panose="02020603050405020304" pitchFamily="18" charset="0"/>
                <a:ea typeface="Times New Roman" panose="02020603050405020304" pitchFamily="18" charset="0"/>
              </a:rPr>
              <a:t> = 27,625.</a:t>
            </a:r>
            <a:endParaRPr lang="ru-RU" sz="1400" dirty="0">
              <a:latin typeface="Times New Roman" panose="02020603050405020304" pitchFamily="18" charset="0"/>
              <a:ea typeface="Times New Roman" panose="02020603050405020304" pitchFamily="18" charset="0"/>
            </a:endParaRPr>
          </a:p>
          <a:p>
            <a:pPr indent="450215" algn="just">
              <a:spcAft>
                <a:spcPts val="0"/>
              </a:spcAft>
            </a:pPr>
            <a:endParaRPr lang="ru-RU" dirty="0" smtClean="0">
              <a:latin typeface="Times New Roman" panose="02020603050405020304" pitchFamily="18" charset="0"/>
              <a:ea typeface="Times New Roman" panose="02020603050405020304" pitchFamily="18" charset="0"/>
            </a:endParaRPr>
          </a:p>
          <a:p>
            <a:pPr indent="450215" algn="just">
              <a:spcAft>
                <a:spcPts val="0"/>
              </a:spcAft>
            </a:pPr>
            <a:r>
              <a:rPr lang="ru-RU" dirty="0" smtClean="0">
                <a:latin typeface="Times New Roman" panose="02020603050405020304" pitchFamily="18" charset="0"/>
                <a:ea typeface="Times New Roman" panose="02020603050405020304" pitchFamily="18" charset="0"/>
              </a:rPr>
              <a:t>Такое </a:t>
            </a:r>
            <a:r>
              <a:rPr lang="ru-RU" dirty="0">
                <a:latin typeface="Times New Roman" panose="02020603050405020304" pitchFamily="18" charset="0"/>
                <a:ea typeface="Times New Roman" panose="02020603050405020304" pitchFamily="18" charset="0"/>
              </a:rPr>
              <a:t>представление числа называется представлением с фиксированной запятой. Запятая фиксирована в соответствующей аппаратуре (арифметико-логическом устройстве АЛУ). Часто числа представлялись в виде дробей, поэтому исходные данные и результаты решения задач должны были представляться именно так. Для этого проводили масштабирование – выбирали масштабные коэффициенты. Неправильный выбор масштабных коэффициентов мог вызвать переполнение разрядной сетки – ошибку в виде образования целой части, для которой в разрядной сетке нет места, и она теряется.</a:t>
            </a:r>
            <a:endParaRPr lang="ru-RU"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416741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490"/>
          <p:cNvSpPr>
            <a:spLocks noChangeArrowheads="1"/>
          </p:cNvSpPr>
          <p:nvPr/>
        </p:nvSpPr>
        <p:spPr bwMode="auto">
          <a:xfrm>
            <a:off x="-33338" y="188913"/>
            <a:ext cx="91773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Восьмеричная система счисления</a:t>
            </a:r>
            <a:endParaRPr lang="ru-RU" altLang="ru-RU" sz="3600">
              <a:solidFill>
                <a:srgbClr val="000000"/>
              </a:solidFill>
            </a:endParaRPr>
          </a:p>
        </p:txBody>
      </p:sp>
      <p:graphicFrame>
        <p:nvGraphicFramePr>
          <p:cNvPr id="2" name="Таблица 1"/>
          <p:cNvGraphicFramePr>
            <a:graphicFrameLocks noGrp="1"/>
          </p:cNvGraphicFramePr>
          <p:nvPr/>
        </p:nvGraphicFramePr>
        <p:xfrm>
          <a:off x="450850" y="2708275"/>
          <a:ext cx="8208962" cy="1712912"/>
        </p:xfrm>
        <a:graphic>
          <a:graphicData uri="http://schemas.openxmlformats.org/drawingml/2006/table">
            <a:tbl>
              <a:tblPr firstRow="1" firstCol="1" lastRow="1" lastCol="1" bandRow="1" bandCol="1">
                <a:tableStyleId>{5C22544A-7EE6-4342-B048-85BDC9FD1C3A}</a:tableStyleId>
              </a:tblPr>
              <a:tblGrid>
                <a:gridCol w="669185">
                  <a:extLst>
                    <a:ext uri="{9D8B030D-6E8A-4147-A177-3AD203B41FA5}">
                      <a16:colId xmlns:a16="http://schemas.microsoft.com/office/drawing/2014/main" val="20000"/>
                    </a:ext>
                  </a:extLst>
                </a:gridCol>
                <a:gridCol w="3420281">
                  <a:extLst>
                    <a:ext uri="{9D8B030D-6E8A-4147-A177-3AD203B41FA5}">
                      <a16:colId xmlns:a16="http://schemas.microsoft.com/office/drawing/2014/main" val="20001"/>
                    </a:ext>
                  </a:extLst>
                </a:gridCol>
                <a:gridCol w="697784">
                  <a:extLst>
                    <a:ext uri="{9D8B030D-6E8A-4147-A177-3AD203B41FA5}">
                      <a16:colId xmlns:a16="http://schemas.microsoft.com/office/drawing/2014/main" val="20002"/>
                    </a:ext>
                  </a:extLst>
                </a:gridCol>
                <a:gridCol w="3421712">
                  <a:extLst>
                    <a:ext uri="{9D8B030D-6E8A-4147-A177-3AD203B41FA5}">
                      <a16:colId xmlns:a16="http://schemas.microsoft.com/office/drawing/2014/main" val="20003"/>
                    </a:ext>
                  </a:extLst>
                </a:gridCol>
              </a:tblGrid>
              <a:tr h="428228">
                <a:tc>
                  <a:txBody>
                    <a:bodyPr/>
                    <a:lstStyle/>
                    <a:p>
                      <a:pPr algn="just" hangingPunct="0">
                        <a:lnSpc>
                          <a:spcPct val="117000"/>
                        </a:lnSpc>
                        <a:spcAft>
                          <a:spcPts val="0"/>
                        </a:spcAft>
                      </a:pPr>
                      <a:r>
                        <a:rPr lang="ru-RU" sz="2400" b="0" spc="-10" dirty="0">
                          <a:solidFill>
                            <a:srgbClr val="000000"/>
                          </a:solidFill>
                          <a:effectLst/>
                        </a:rPr>
                        <a:t>0</a:t>
                      </a:r>
                      <a:endParaRPr lang="ru-RU" sz="2400" b="0" dirty="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spc="-10">
                          <a:solidFill>
                            <a:srgbClr val="000000"/>
                          </a:solidFill>
                          <a:effectLst/>
                        </a:rPr>
                        <a:t>(000 двоичное)</a:t>
                      </a:r>
                      <a:endParaRPr lang="ru-RU" sz="2400" b="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a:solidFill>
                            <a:srgbClr val="000000"/>
                          </a:solidFill>
                          <a:effectLst/>
                        </a:rPr>
                        <a:t>4</a:t>
                      </a:r>
                      <a:endParaRPr lang="ru-RU" sz="2400" b="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a:solidFill>
                            <a:srgbClr val="000000"/>
                          </a:solidFill>
                          <a:effectLst/>
                        </a:rPr>
                        <a:t>(100 двоичное)</a:t>
                      </a:r>
                      <a:endParaRPr lang="ru-RU" sz="2400" b="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10000"/>
                  </a:ext>
                </a:extLst>
              </a:tr>
              <a:tr h="428228">
                <a:tc>
                  <a:txBody>
                    <a:bodyPr/>
                    <a:lstStyle/>
                    <a:p>
                      <a:pPr algn="just" hangingPunct="0">
                        <a:lnSpc>
                          <a:spcPct val="117000"/>
                        </a:lnSpc>
                        <a:spcAft>
                          <a:spcPts val="0"/>
                        </a:spcAft>
                      </a:pPr>
                      <a:r>
                        <a:rPr lang="ru-RU" sz="2400" b="0" spc="-10">
                          <a:solidFill>
                            <a:srgbClr val="000000"/>
                          </a:solidFill>
                          <a:effectLst/>
                        </a:rPr>
                        <a:t>1</a:t>
                      </a:r>
                      <a:endParaRPr lang="ru-RU" sz="2400" b="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spc="-10" dirty="0">
                          <a:solidFill>
                            <a:srgbClr val="000000"/>
                          </a:solidFill>
                          <a:effectLst/>
                        </a:rPr>
                        <a:t>(001 двоичное)</a:t>
                      </a:r>
                      <a:endParaRPr lang="ru-RU" sz="2400" b="0" dirty="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dirty="0">
                          <a:solidFill>
                            <a:srgbClr val="000000"/>
                          </a:solidFill>
                          <a:effectLst/>
                        </a:rPr>
                        <a:t>5</a:t>
                      </a:r>
                      <a:endParaRPr lang="ru-RU" sz="2400" b="0" dirty="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spc="-5" dirty="0">
                          <a:solidFill>
                            <a:srgbClr val="000000"/>
                          </a:solidFill>
                          <a:effectLst/>
                        </a:rPr>
                        <a:t>(101 двоичное)</a:t>
                      </a:r>
                      <a:endParaRPr lang="ru-RU" sz="2400" b="0" dirty="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10001"/>
                  </a:ext>
                </a:extLst>
              </a:tr>
              <a:tr h="428228">
                <a:tc>
                  <a:txBody>
                    <a:bodyPr/>
                    <a:lstStyle/>
                    <a:p>
                      <a:pPr algn="just" hangingPunct="0">
                        <a:lnSpc>
                          <a:spcPct val="117000"/>
                        </a:lnSpc>
                        <a:spcAft>
                          <a:spcPts val="0"/>
                        </a:spcAft>
                      </a:pPr>
                      <a:r>
                        <a:rPr lang="ru-RU" sz="2400" b="0">
                          <a:solidFill>
                            <a:srgbClr val="000000"/>
                          </a:solidFill>
                          <a:effectLst/>
                        </a:rPr>
                        <a:t>2</a:t>
                      </a:r>
                      <a:endParaRPr lang="ru-RU" sz="2400" b="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spc="-10">
                          <a:solidFill>
                            <a:srgbClr val="000000"/>
                          </a:solidFill>
                          <a:effectLst/>
                        </a:rPr>
                        <a:t>(010 двоичное)</a:t>
                      </a:r>
                      <a:endParaRPr lang="ru-RU" sz="2400" b="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a:solidFill>
                            <a:srgbClr val="000000"/>
                          </a:solidFill>
                          <a:effectLst/>
                        </a:rPr>
                        <a:t>6</a:t>
                      </a:r>
                      <a:endParaRPr lang="ru-RU" sz="2400" b="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spc="-5" dirty="0">
                          <a:solidFill>
                            <a:srgbClr val="000000"/>
                          </a:solidFill>
                          <a:effectLst/>
                        </a:rPr>
                        <a:t>(110 двоичное)</a:t>
                      </a:r>
                      <a:endParaRPr lang="ru-RU" sz="2400" b="0" dirty="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10002"/>
                  </a:ext>
                </a:extLst>
              </a:tr>
              <a:tr h="428228">
                <a:tc>
                  <a:txBody>
                    <a:bodyPr/>
                    <a:lstStyle/>
                    <a:p>
                      <a:pPr algn="just" hangingPunct="0">
                        <a:lnSpc>
                          <a:spcPct val="117000"/>
                        </a:lnSpc>
                        <a:spcAft>
                          <a:spcPts val="0"/>
                        </a:spcAft>
                      </a:pPr>
                      <a:r>
                        <a:rPr lang="ru-RU" sz="2400" b="0">
                          <a:solidFill>
                            <a:srgbClr val="000000"/>
                          </a:solidFill>
                          <a:effectLst/>
                        </a:rPr>
                        <a:t>3</a:t>
                      </a:r>
                      <a:endParaRPr lang="ru-RU" sz="2400" b="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spc="-15" dirty="0">
                          <a:solidFill>
                            <a:srgbClr val="000000"/>
                          </a:solidFill>
                          <a:effectLst/>
                        </a:rPr>
                        <a:t>(011 двоичное)</a:t>
                      </a:r>
                      <a:endParaRPr lang="ru-RU" sz="2400" b="0" dirty="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a:solidFill>
                            <a:srgbClr val="000000"/>
                          </a:solidFill>
                          <a:effectLst/>
                        </a:rPr>
                        <a:t>7</a:t>
                      </a:r>
                      <a:endParaRPr lang="ru-RU" sz="2400" b="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tc>
                  <a:txBody>
                    <a:bodyPr/>
                    <a:lstStyle/>
                    <a:p>
                      <a:pPr algn="just" hangingPunct="0">
                        <a:lnSpc>
                          <a:spcPct val="117000"/>
                        </a:lnSpc>
                        <a:spcAft>
                          <a:spcPts val="0"/>
                        </a:spcAft>
                      </a:pPr>
                      <a:r>
                        <a:rPr lang="ru-RU" sz="2400" b="0" spc="-5" dirty="0">
                          <a:solidFill>
                            <a:srgbClr val="000000"/>
                          </a:solidFill>
                          <a:effectLst/>
                        </a:rPr>
                        <a:t>(111 двоичное)</a:t>
                      </a:r>
                      <a:endParaRPr lang="ru-RU" sz="2400" b="0" dirty="0">
                        <a:solidFill>
                          <a:srgbClr val="000000"/>
                        </a:solidFill>
                        <a:effectLst/>
                        <a:latin typeface="Times New Roman"/>
                        <a:ea typeface="Times New Roman"/>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64038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115888"/>
            <a:ext cx="91440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u="sng">
                <a:solidFill>
                  <a:srgbClr val="FF0000"/>
                </a:solidFill>
              </a:rPr>
              <a:t>Шестнадцатеричная система счисления</a:t>
            </a:r>
            <a:endParaRPr lang="ru-RU" altLang="ru-RU" sz="3600">
              <a:solidFill>
                <a:srgbClr val="FF0000"/>
              </a:solidFill>
            </a:endParaRPr>
          </a:p>
        </p:txBody>
      </p:sp>
      <p:sp>
        <p:nvSpPr>
          <p:cNvPr id="19459"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graphicFrame>
        <p:nvGraphicFramePr>
          <p:cNvPr id="2" name="Таблица 1"/>
          <p:cNvGraphicFramePr>
            <a:graphicFrameLocks noGrp="1"/>
          </p:cNvGraphicFramePr>
          <p:nvPr/>
        </p:nvGraphicFramePr>
        <p:xfrm>
          <a:off x="250825" y="1341438"/>
          <a:ext cx="8713788" cy="3394456"/>
        </p:xfrm>
        <a:graphic>
          <a:graphicData uri="http://schemas.openxmlformats.org/drawingml/2006/table">
            <a:tbl>
              <a:tblPr firstRow="1" firstCol="1" lastRow="1" lastCol="1" bandRow="1" bandCol="1">
                <a:tableStyleId>{5C22544A-7EE6-4342-B048-85BDC9FD1C3A}</a:tableStyleId>
              </a:tblPr>
              <a:tblGrid>
                <a:gridCol w="925509">
                  <a:extLst>
                    <a:ext uri="{9D8B030D-6E8A-4147-A177-3AD203B41FA5}">
                      <a16:colId xmlns:a16="http://schemas.microsoft.com/office/drawing/2014/main" val="20000"/>
                    </a:ext>
                  </a:extLst>
                </a:gridCol>
                <a:gridCol w="3416387">
                  <a:extLst>
                    <a:ext uri="{9D8B030D-6E8A-4147-A177-3AD203B41FA5}">
                      <a16:colId xmlns:a16="http://schemas.microsoft.com/office/drawing/2014/main" val="20001"/>
                    </a:ext>
                  </a:extLst>
                </a:gridCol>
                <a:gridCol w="954075">
                  <a:extLst>
                    <a:ext uri="{9D8B030D-6E8A-4147-A177-3AD203B41FA5}">
                      <a16:colId xmlns:a16="http://schemas.microsoft.com/office/drawing/2014/main" val="20002"/>
                    </a:ext>
                  </a:extLst>
                </a:gridCol>
                <a:gridCol w="3417817">
                  <a:extLst>
                    <a:ext uri="{9D8B030D-6E8A-4147-A177-3AD203B41FA5}">
                      <a16:colId xmlns:a16="http://schemas.microsoft.com/office/drawing/2014/main" val="20003"/>
                    </a:ext>
                  </a:extLst>
                </a:gridCol>
              </a:tblGrid>
              <a:tr h="424259">
                <a:tc>
                  <a:txBody>
                    <a:bodyPr/>
                    <a:lstStyle/>
                    <a:p>
                      <a:pPr indent="0" algn="just" hangingPunct="0">
                        <a:lnSpc>
                          <a:spcPct val="116000"/>
                        </a:lnSpc>
                        <a:spcAft>
                          <a:spcPts val="0"/>
                        </a:spcAft>
                        <a:tabLst>
                          <a:tab pos="2301240" algn="l"/>
                        </a:tabLst>
                      </a:pPr>
                      <a:r>
                        <a:rPr lang="ru-RU" sz="2400" b="0" dirty="0">
                          <a:solidFill>
                            <a:srgbClr val="000000"/>
                          </a:solidFill>
                          <a:effectLst/>
                        </a:rPr>
                        <a:t>0</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16510" algn="ctr" hangingPunct="0">
                        <a:lnSpc>
                          <a:spcPct val="116000"/>
                        </a:lnSpc>
                        <a:spcAft>
                          <a:spcPts val="0"/>
                        </a:spcAft>
                        <a:tabLst>
                          <a:tab pos="2301240" algn="l"/>
                        </a:tabLst>
                      </a:pPr>
                      <a:r>
                        <a:rPr lang="ru-RU" sz="2400" b="0">
                          <a:solidFill>
                            <a:srgbClr val="000000"/>
                          </a:solidFill>
                          <a:effectLst/>
                        </a:rPr>
                        <a:t>(0000 двоичное)</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0" algn="just" hangingPunct="0">
                        <a:lnSpc>
                          <a:spcPct val="116000"/>
                        </a:lnSpc>
                        <a:spcAft>
                          <a:spcPts val="0"/>
                        </a:spcAft>
                        <a:tabLst>
                          <a:tab pos="2301240" algn="l"/>
                        </a:tabLst>
                      </a:pPr>
                      <a:r>
                        <a:rPr lang="ru-RU" sz="2400" b="0" dirty="0">
                          <a:solidFill>
                            <a:srgbClr val="000000"/>
                          </a:solidFill>
                          <a:effectLst/>
                        </a:rPr>
                        <a:t>8</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algn="ctr" hangingPunct="0">
                        <a:lnSpc>
                          <a:spcPct val="116000"/>
                        </a:lnSpc>
                        <a:spcAft>
                          <a:spcPts val="0"/>
                        </a:spcAft>
                        <a:tabLst>
                          <a:tab pos="2301240" algn="l"/>
                        </a:tabLst>
                      </a:pPr>
                      <a:r>
                        <a:rPr lang="ru-RU" sz="2400" b="0">
                          <a:solidFill>
                            <a:srgbClr val="000000"/>
                          </a:solidFill>
                          <a:effectLst/>
                        </a:rPr>
                        <a:t>(1000 двоичное)</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extLst>
                  <a:ext uri="{0D108BD9-81ED-4DB2-BD59-A6C34878D82A}">
                    <a16:rowId xmlns:a16="http://schemas.microsoft.com/office/drawing/2014/main" val="10000"/>
                  </a:ext>
                </a:extLst>
              </a:tr>
              <a:tr h="424259">
                <a:tc>
                  <a:txBody>
                    <a:bodyPr/>
                    <a:lstStyle/>
                    <a:p>
                      <a:pPr indent="0" algn="just" hangingPunct="0">
                        <a:lnSpc>
                          <a:spcPct val="116000"/>
                        </a:lnSpc>
                        <a:spcAft>
                          <a:spcPts val="0"/>
                        </a:spcAft>
                        <a:tabLst>
                          <a:tab pos="2301240" algn="l"/>
                        </a:tabLst>
                      </a:pPr>
                      <a:r>
                        <a:rPr lang="ru-RU" sz="2400" b="0" dirty="0">
                          <a:solidFill>
                            <a:srgbClr val="000000"/>
                          </a:solidFill>
                          <a:effectLst/>
                        </a:rPr>
                        <a:t>1</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16510" algn="ctr" hangingPunct="0">
                        <a:lnSpc>
                          <a:spcPct val="116000"/>
                        </a:lnSpc>
                        <a:spcAft>
                          <a:spcPts val="0"/>
                        </a:spcAft>
                        <a:tabLst>
                          <a:tab pos="2301240" algn="l"/>
                        </a:tabLst>
                      </a:pPr>
                      <a:r>
                        <a:rPr lang="en-US" sz="2400" b="0">
                          <a:solidFill>
                            <a:srgbClr val="000000"/>
                          </a:solidFill>
                          <a:effectLst/>
                        </a:rPr>
                        <a:t>(</a:t>
                      </a:r>
                      <a:r>
                        <a:rPr lang="ru-RU" sz="2400" b="0">
                          <a:solidFill>
                            <a:srgbClr val="000000"/>
                          </a:solidFill>
                          <a:effectLst/>
                        </a:rPr>
                        <a:t>0001 двоичное)</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0" algn="just" hangingPunct="0">
                        <a:lnSpc>
                          <a:spcPct val="116000"/>
                        </a:lnSpc>
                        <a:spcAft>
                          <a:spcPts val="0"/>
                        </a:spcAft>
                        <a:tabLst>
                          <a:tab pos="2301240" algn="l"/>
                        </a:tabLst>
                      </a:pPr>
                      <a:r>
                        <a:rPr lang="ru-RU" sz="2400" b="0" dirty="0">
                          <a:solidFill>
                            <a:srgbClr val="000000"/>
                          </a:solidFill>
                          <a:effectLst/>
                        </a:rPr>
                        <a:t>9</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algn="ctr" hangingPunct="0">
                        <a:lnSpc>
                          <a:spcPct val="116000"/>
                        </a:lnSpc>
                        <a:spcAft>
                          <a:spcPts val="0"/>
                        </a:spcAft>
                        <a:tabLst>
                          <a:tab pos="2301240" algn="l"/>
                        </a:tabLst>
                      </a:pPr>
                      <a:r>
                        <a:rPr lang="ru-RU" sz="2400" b="0">
                          <a:solidFill>
                            <a:srgbClr val="000000"/>
                          </a:solidFill>
                          <a:effectLst/>
                        </a:rPr>
                        <a:t>(1001 двоичное)</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extLst>
                  <a:ext uri="{0D108BD9-81ED-4DB2-BD59-A6C34878D82A}">
                    <a16:rowId xmlns:a16="http://schemas.microsoft.com/office/drawing/2014/main" val="10001"/>
                  </a:ext>
                </a:extLst>
              </a:tr>
              <a:tr h="424259">
                <a:tc>
                  <a:txBody>
                    <a:bodyPr/>
                    <a:lstStyle/>
                    <a:p>
                      <a:pPr indent="0" algn="just" hangingPunct="0">
                        <a:lnSpc>
                          <a:spcPct val="116000"/>
                        </a:lnSpc>
                        <a:spcAft>
                          <a:spcPts val="0"/>
                        </a:spcAft>
                        <a:tabLst>
                          <a:tab pos="2301240" algn="l"/>
                        </a:tabLst>
                      </a:pPr>
                      <a:r>
                        <a:rPr lang="ru-RU" sz="2400" b="0" dirty="0">
                          <a:solidFill>
                            <a:srgbClr val="000000"/>
                          </a:solidFill>
                          <a:effectLst/>
                        </a:rPr>
                        <a:t>2</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16510" algn="ctr" hangingPunct="0">
                        <a:lnSpc>
                          <a:spcPct val="116000"/>
                        </a:lnSpc>
                        <a:spcAft>
                          <a:spcPts val="0"/>
                        </a:spcAft>
                        <a:tabLst>
                          <a:tab pos="2301240" algn="l"/>
                        </a:tabLst>
                      </a:pPr>
                      <a:r>
                        <a:rPr lang="ru-RU" sz="2400" b="0">
                          <a:solidFill>
                            <a:srgbClr val="000000"/>
                          </a:solidFill>
                          <a:effectLst/>
                        </a:rPr>
                        <a:t>(0010 двоичное)</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0" algn="just" hangingPunct="0">
                        <a:lnSpc>
                          <a:spcPct val="116000"/>
                        </a:lnSpc>
                        <a:spcAft>
                          <a:spcPts val="0"/>
                        </a:spcAft>
                        <a:tabLst>
                          <a:tab pos="2301240" algn="l"/>
                        </a:tabLst>
                      </a:pPr>
                      <a:r>
                        <a:rPr lang="en-US" sz="2400" b="0">
                          <a:solidFill>
                            <a:srgbClr val="000000"/>
                          </a:solidFill>
                          <a:effectLst/>
                        </a:rPr>
                        <a:t>A</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algn="ctr" hangingPunct="0">
                        <a:lnSpc>
                          <a:spcPct val="116000"/>
                        </a:lnSpc>
                        <a:spcAft>
                          <a:spcPts val="0"/>
                        </a:spcAft>
                        <a:tabLst>
                          <a:tab pos="2301240" algn="l"/>
                        </a:tabLst>
                      </a:pPr>
                      <a:r>
                        <a:rPr lang="ru-RU" sz="2400" b="0" dirty="0">
                          <a:solidFill>
                            <a:srgbClr val="000000"/>
                          </a:solidFill>
                          <a:effectLst/>
                        </a:rPr>
                        <a:t>(1010 двоичное)</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extLst>
                  <a:ext uri="{0D108BD9-81ED-4DB2-BD59-A6C34878D82A}">
                    <a16:rowId xmlns:a16="http://schemas.microsoft.com/office/drawing/2014/main" val="10002"/>
                  </a:ext>
                </a:extLst>
              </a:tr>
              <a:tr h="424259">
                <a:tc>
                  <a:txBody>
                    <a:bodyPr/>
                    <a:lstStyle/>
                    <a:p>
                      <a:pPr indent="0" algn="just" hangingPunct="0">
                        <a:lnSpc>
                          <a:spcPct val="116000"/>
                        </a:lnSpc>
                        <a:spcAft>
                          <a:spcPts val="0"/>
                        </a:spcAft>
                        <a:tabLst>
                          <a:tab pos="2301240" algn="l"/>
                        </a:tabLst>
                      </a:pPr>
                      <a:r>
                        <a:rPr lang="ru-RU" sz="2400" b="0" dirty="0">
                          <a:solidFill>
                            <a:srgbClr val="000000"/>
                          </a:solidFill>
                          <a:effectLst/>
                        </a:rPr>
                        <a:t>3</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16510" algn="ctr" hangingPunct="0">
                        <a:lnSpc>
                          <a:spcPct val="116000"/>
                        </a:lnSpc>
                        <a:spcAft>
                          <a:spcPts val="0"/>
                        </a:spcAft>
                        <a:tabLst>
                          <a:tab pos="2301240" algn="l"/>
                        </a:tabLst>
                      </a:pPr>
                      <a:r>
                        <a:rPr lang="ru-RU" sz="2400" b="0">
                          <a:solidFill>
                            <a:srgbClr val="000000"/>
                          </a:solidFill>
                          <a:effectLst/>
                        </a:rPr>
                        <a:t>(</a:t>
                      </a:r>
                      <a:r>
                        <a:rPr lang="en-US" sz="2400" b="0">
                          <a:solidFill>
                            <a:srgbClr val="000000"/>
                          </a:solidFill>
                          <a:effectLst/>
                        </a:rPr>
                        <a:t>0011</a:t>
                      </a:r>
                      <a:r>
                        <a:rPr lang="ru-RU" sz="2400" b="0">
                          <a:solidFill>
                            <a:srgbClr val="000000"/>
                          </a:solidFill>
                          <a:effectLst/>
                        </a:rPr>
                        <a:t> двоичное)</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0" algn="just" hangingPunct="0">
                        <a:lnSpc>
                          <a:spcPct val="116000"/>
                        </a:lnSpc>
                        <a:spcAft>
                          <a:spcPts val="0"/>
                        </a:spcAft>
                        <a:tabLst>
                          <a:tab pos="2301240" algn="l"/>
                        </a:tabLst>
                      </a:pPr>
                      <a:r>
                        <a:rPr lang="en-US" sz="2400" b="0">
                          <a:solidFill>
                            <a:srgbClr val="000000"/>
                          </a:solidFill>
                          <a:effectLst/>
                        </a:rPr>
                        <a:t>B</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algn="ctr" hangingPunct="0">
                        <a:lnSpc>
                          <a:spcPct val="116000"/>
                        </a:lnSpc>
                        <a:spcAft>
                          <a:spcPts val="0"/>
                        </a:spcAft>
                        <a:tabLst>
                          <a:tab pos="2301240" algn="l"/>
                        </a:tabLst>
                      </a:pPr>
                      <a:r>
                        <a:rPr lang="ru-RU" sz="2400" b="0" dirty="0">
                          <a:solidFill>
                            <a:srgbClr val="000000"/>
                          </a:solidFill>
                          <a:effectLst/>
                        </a:rPr>
                        <a:t>(1011 двоичное)</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extLst>
                  <a:ext uri="{0D108BD9-81ED-4DB2-BD59-A6C34878D82A}">
                    <a16:rowId xmlns:a16="http://schemas.microsoft.com/office/drawing/2014/main" val="10003"/>
                  </a:ext>
                </a:extLst>
              </a:tr>
              <a:tr h="424259">
                <a:tc>
                  <a:txBody>
                    <a:bodyPr/>
                    <a:lstStyle/>
                    <a:p>
                      <a:pPr indent="0" algn="just" hangingPunct="0">
                        <a:lnSpc>
                          <a:spcPct val="116000"/>
                        </a:lnSpc>
                        <a:spcAft>
                          <a:spcPts val="0"/>
                        </a:spcAft>
                        <a:tabLst>
                          <a:tab pos="2301240" algn="l"/>
                        </a:tabLst>
                      </a:pPr>
                      <a:r>
                        <a:rPr lang="ru-RU" sz="2400" b="0" dirty="0">
                          <a:solidFill>
                            <a:srgbClr val="000000"/>
                          </a:solidFill>
                          <a:effectLst/>
                        </a:rPr>
                        <a:t>4</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16510" algn="ctr" hangingPunct="0">
                        <a:lnSpc>
                          <a:spcPct val="116000"/>
                        </a:lnSpc>
                        <a:spcAft>
                          <a:spcPts val="0"/>
                        </a:spcAft>
                        <a:tabLst>
                          <a:tab pos="2301240" algn="l"/>
                        </a:tabLst>
                      </a:pPr>
                      <a:r>
                        <a:rPr lang="ru-RU" sz="2400" b="0">
                          <a:solidFill>
                            <a:srgbClr val="000000"/>
                          </a:solidFill>
                          <a:effectLst/>
                        </a:rPr>
                        <a:t>(0100 двоичное)</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0" algn="just" hangingPunct="0">
                        <a:lnSpc>
                          <a:spcPct val="116000"/>
                        </a:lnSpc>
                        <a:spcAft>
                          <a:spcPts val="0"/>
                        </a:spcAft>
                        <a:tabLst>
                          <a:tab pos="2301240" algn="l"/>
                        </a:tabLst>
                      </a:pPr>
                      <a:r>
                        <a:rPr lang="en-US" sz="2400" b="0">
                          <a:solidFill>
                            <a:srgbClr val="000000"/>
                          </a:solidFill>
                          <a:effectLst/>
                        </a:rPr>
                        <a:t>C</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algn="ctr" hangingPunct="0">
                        <a:lnSpc>
                          <a:spcPct val="116000"/>
                        </a:lnSpc>
                        <a:spcAft>
                          <a:spcPts val="0"/>
                        </a:spcAft>
                        <a:tabLst>
                          <a:tab pos="2301240" algn="l"/>
                        </a:tabLst>
                      </a:pPr>
                      <a:r>
                        <a:rPr lang="ru-RU" sz="2400" b="0" dirty="0">
                          <a:solidFill>
                            <a:srgbClr val="000000"/>
                          </a:solidFill>
                          <a:effectLst/>
                        </a:rPr>
                        <a:t>(1100 двоичное)</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extLst>
                  <a:ext uri="{0D108BD9-81ED-4DB2-BD59-A6C34878D82A}">
                    <a16:rowId xmlns:a16="http://schemas.microsoft.com/office/drawing/2014/main" val="10004"/>
                  </a:ext>
                </a:extLst>
              </a:tr>
              <a:tr h="424259">
                <a:tc>
                  <a:txBody>
                    <a:bodyPr/>
                    <a:lstStyle/>
                    <a:p>
                      <a:pPr indent="0" algn="just" hangingPunct="0">
                        <a:lnSpc>
                          <a:spcPct val="116000"/>
                        </a:lnSpc>
                        <a:spcAft>
                          <a:spcPts val="0"/>
                        </a:spcAft>
                        <a:tabLst>
                          <a:tab pos="2301240" algn="l"/>
                        </a:tabLst>
                      </a:pPr>
                      <a:r>
                        <a:rPr lang="ru-RU" sz="2400" b="0" dirty="0">
                          <a:solidFill>
                            <a:srgbClr val="000000"/>
                          </a:solidFill>
                          <a:effectLst/>
                        </a:rPr>
                        <a:t>5</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16510" algn="ctr" hangingPunct="0">
                        <a:lnSpc>
                          <a:spcPct val="116000"/>
                        </a:lnSpc>
                        <a:spcAft>
                          <a:spcPts val="0"/>
                        </a:spcAft>
                        <a:tabLst>
                          <a:tab pos="2301240" algn="l"/>
                        </a:tabLst>
                      </a:pPr>
                      <a:r>
                        <a:rPr lang="ru-RU" sz="2400" b="0">
                          <a:solidFill>
                            <a:srgbClr val="000000"/>
                          </a:solidFill>
                          <a:effectLst/>
                        </a:rPr>
                        <a:t>(0101 двоичное)</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0" algn="just" hangingPunct="0">
                        <a:lnSpc>
                          <a:spcPct val="116000"/>
                        </a:lnSpc>
                        <a:spcAft>
                          <a:spcPts val="0"/>
                        </a:spcAft>
                        <a:tabLst>
                          <a:tab pos="2301240" algn="l"/>
                        </a:tabLst>
                      </a:pPr>
                      <a:r>
                        <a:rPr lang="en-US" sz="2400" b="0">
                          <a:solidFill>
                            <a:srgbClr val="000000"/>
                          </a:solidFill>
                          <a:effectLst/>
                        </a:rPr>
                        <a:t>D</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algn="ctr" hangingPunct="0">
                        <a:lnSpc>
                          <a:spcPct val="116000"/>
                        </a:lnSpc>
                        <a:spcAft>
                          <a:spcPts val="0"/>
                        </a:spcAft>
                        <a:tabLst>
                          <a:tab pos="2301240" algn="l"/>
                        </a:tabLst>
                      </a:pPr>
                      <a:r>
                        <a:rPr lang="ru-RU" sz="2400" b="0" dirty="0">
                          <a:solidFill>
                            <a:srgbClr val="000000"/>
                          </a:solidFill>
                          <a:effectLst/>
                        </a:rPr>
                        <a:t>(1101 двоичное)</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extLst>
                  <a:ext uri="{0D108BD9-81ED-4DB2-BD59-A6C34878D82A}">
                    <a16:rowId xmlns:a16="http://schemas.microsoft.com/office/drawing/2014/main" val="10005"/>
                  </a:ext>
                </a:extLst>
              </a:tr>
              <a:tr h="424259">
                <a:tc>
                  <a:txBody>
                    <a:bodyPr/>
                    <a:lstStyle/>
                    <a:p>
                      <a:pPr indent="0" algn="just" hangingPunct="0">
                        <a:lnSpc>
                          <a:spcPct val="116000"/>
                        </a:lnSpc>
                        <a:spcAft>
                          <a:spcPts val="0"/>
                        </a:spcAft>
                        <a:tabLst>
                          <a:tab pos="2301240" algn="l"/>
                        </a:tabLst>
                      </a:pPr>
                      <a:r>
                        <a:rPr lang="ru-RU" sz="2400" b="0" dirty="0">
                          <a:solidFill>
                            <a:srgbClr val="000000"/>
                          </a:solidFill>
                          <a:effectLst/>
                        </a:rPr>
                        <a:t>6</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16510" algn="ctr" hangingPunct="0">
                        <a:lnSpc>
                          <a:spcPct val="116000"/>
                        </a:lnSpc>
                        <a:spcAft>
                          <a:spcPts val="0"/>
                        </a:spcAft>
                        <a:tabLst>
                          <a:tab pos="2301240" algn="l"/>
                        </a:tabLst>
                      </a:pPr>
                      <a:r>
                        <a:rPr lang="ru-RU" sz="2400" b="0">
                          <a:solidFill>
                            <a:srgbClr val="000000"/>
                          </a:solidFill>
                          <a:effectLst/>
                        </a:rPr>
                        <a:t>(</a:t>
                      </a:r>
                      <a:r>
                        <a:rPr lang="en-US" sz="2400" b="0">
                          <a:solidFill>
                            <a:srgbClr val="000000"/>
                          </a:solidFill>
                          <a:effectLst/>
                        </a:rPr>
                        <a:t>0110</a:t>
                      </a:r>
                      <a:r>
                        <a:rPr lang="ru-RU" sz="2400" b="0">
                          <a:solidFill>
                            <a:srgbClr val="000000"/>
                          </a:solidFill>
                          <a:effectLst/>
                        </a:rPr>
                        <a:t> двоичное)</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0" algn="just" hangingPunct="0">
                        <a:lnSpc>
                          <a:spcPct val="116000"/>
                        </a:lnSpc>
                        <a:spcAft>
                          <a:spcPts val="0"/>
                        </a:spcAft>
                        <a:tabLst>
                          <a:tab pos="2301240" algn="l"/>
                        </a:tabLst>
                      </a:pPr>
                      <a:r>
                        <a:rPr lang="en-US" sz="2400" b="0">
                          <a:solidFill>
                            <a:srgbClr val="000000"/>
                          </a:solidFill>
                          <a:effectLst/>
                        </a:rPr>
                        <a:t>E</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algn="ctr" hangingPunct="0">
                        <a:lnSpc>
                          <a:spcPct val="116000"/>
                        </a:lnSpc>
                        <a:spcAft>
                          <a:spcPts val="0"/>
                        </a:spcAft>
                        <a:tabLst>
                          <a:tab pos="2301240" algn="l"/>
                        </a:tabLst>
                      </a:pPr>
                      <a:r>
                        <a:rPr lang="ru-RU" sz="2400" b="0" dirty="0">
                          <a:solidFill>
                            <a:srgbClr val="000000"/>
                          </a:solidFill>
                          <a:effectLst/>
                        </a:rPr>
                        <a:t>(1110 двоичное)</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extLst>
                  <a:ext uri="{0D108BD9-81ED-4DB2-BD59-A6C34878D82A}">
                    <a16:rowId xmlns:a16="http://schemas.microsoft.com/office/drawing/2014/main" val="10006"/>
                  </a:ext>
                </a:extLst>
              </a:tr>
              <a:tr h="424259">
                <a:tc>
                  <a:txBody>
                    <a:bodyPr/>
                    <a:lstStyle/>
                    <a:p>
                      <a:pPr indent="0" algn="just" hangingPunct="0">
                        <a:lnSpc>
                          <a:spcPct val="116000"/>
                        </a:lnSpc>
                        <a:spcAft>
                          <a:spcPts val="0"/>
                        </a:spcAft>
                        <a:tabLst>
                          <a:tab pos="2301240" algn="l"/>
                        </a:tabLst>
                      </a:pPr>
                      <a:r>
                        <a:rPr lang="ru-RU" sz="2400" b="0" dirty="0">
                          <a:solidFill>
                            <a:srgbClr val="000000"/>
                          </a:solidFill>
                          <a:effectLst/>
                        </a:rPr>
                        <a:t>7</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16510" algn="ctr" hangingPunct="0">
                        <a:lnSpc>
                          <a:spcPct val="116000"/>
                        </a:lnSpc>
                        <a:spcAft>
                          <a:spcPts val="0"/>
                        </a:spcAft>
                        <a:tabLst>
                          <a:tab pos="2301240" algn="l"/>
                        </a:tabLst>
                      </a:pPr>
                      <a:r>
                        <a:rPr lang="ru-RU" sz="2400" b="0">
                          <a:solidFill>
                            <a:srgbClr val="000000"/>
                          </a:solidFill>
                          <a:effectLst/>
                        </a:rPr>
                        <a:t>(0111 двоичное)</a:t>
                      </a:r>
                      <a:endParaRPr lang="ru-RU" sz="2400" b="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indent="0" algn="just" hangingPunct="0">
                        <a:lnSpc>
                          <a:spcPct val="116000"/>
                        </a:lnSpc>
                        <a:spcAft>
                          <a:spcPts val="0"/>
                        </a:spcAft>
                        <a:tabLst>
                          <a:tab pos="2301240" algn="l"/>
                        </a:tabLst>
                      </a:pPr>
                      <a:r>
                        <a:rPr lang="en-US" sz="2400" b="0" dirty="0">
                          <a:solidFill>
                            <a:srgbClr val="000000"/>
                          </a:solidFill>
                          <a:effectLst/>
                        </a:rPr>
                        <a:t>F</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tc>
                  <a:txBody>
                    <a:bodyPr/>
                    <a:lstStyle/>
                    <a:p>
                      <a:pPr algn="ctr" hangingPunct="0">
                        <a:lnSpc>
                          <a:spcPct val="116000"/>
                        </a:lnSpc>
                        <a:spcAft>
                          <a:spcPts val="0"/>
                        </a:spcAft>
                        <a:tabLst>
                          <a:tab pos="2301240" algn="l"/>
                        </a:tabLst>
                      </a:pPr>
                      <a:r>
                        <a:rPr lang="ru-RU" sz="2400" b="0" dirty="0">
                          <a:solidFill>
                            <a:srgbClr val="000000"/>
                          </a:solidFill>
                          <a:effectLst/>
                        </a:rPr>
                        <a:t>(1111 двоичное)</a:t>
                      </a:r>
                      <a:endParaRPr lang="ru-RU" sz="2400" b="0" dirty="0">
                        <a:solidFill>
                          <a:srgbClr val="000000"/>
                        </a:solidFill>
                        <a:effectLst/>
                        <a:latin typeface="Times New Roman"/>
                        <a:ea typeface="Times New Roman"/>
                      </a:endParaRPr>
                    </a:p>
                  </a:txBody>
                  <a:tcPr marL="68586" marR="68586" marT="0" marB="0" anchor="ctr">
                    <a:solidFill>
                      <a:schemeClr val="accent1">
                        <a:lumMod val="40000"/>
                        <a:lumOff val="60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420805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9"/>
          <p:cNvSpPr>
            <a:spLocks noChangeArrowheads="1"/>
          </p:cNvSpPr>
          <p:nvPr/>
        </p:nvSpPr>
        <p:spPr bwMode="auto">
          <a:xfrm>
            <a:off x="611188" y="2168059"/>
            <a:ext cx="7993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2400" b="1" dirty="0" smtClean="0">
                <a:solidFill>
                  <a:srgbClr val="000000"/>
                </a:solidFill>
              </a:rPr>
              <a:t> </a:t>
            </a:r>
            <a:r>
              <a:rPr lang="ru-RU" altLang="ru-RU" sz="2400" b="1" dirty="0">
                <a:solidFill>
                  <a:srgbClr val="FF0000"/>
                </a:solidFill>
              </a:rPr>
              <a:t>«</a:t>
            </a:r>
            <a:r>
              <a:rPr lang="ru-RU" altLang="ru-RU" sz="2800" b="1" dirty="0">
                <a:solidFill>
                  <a:srgbClr val="FF0000"/>
                </a:solidFill>
              </a:rPr>
              <a:t>Способы перевода </a:t>
            </a:r>
            <a:r>
              <a:rPr lang="ru-RU" altLang="ru-RU" sz="2800" b="1" dirty="0" smtClean="0">
                <a:solidFill>
                  <a:srgbClr val="FF0000"/>
                </a:solidFill>
              </a:rPr>
              <a:t>чисел»</a:t>
            </a:r>
            <a:endParaRPr lang="ru-RU" altLang="ru-RU" sz="2800" b="1" dirty="0">
              <a:solidFill>
                <a:srgbClr val="FF0000"/>
              </a:solidFill>
            </a:endParaRPr>
          </a:p>
        </p:txBody>
      </p:sp>
    </p:spTree>
    <p:extLst>
      <p:ext uri="{BB962C8B-B14F-4D97-AF65-F5344CB8AC3E}">
        <p14:creationId xmlns:p14="http://schemas.microsoft.com/office/powerpoint/2010/main" val="3794100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27384"/>
            <a:ext cx="9144000" cy="7201972"/>
          </a:xfrm>
          <a:prstGeom prst="rect">
            <a:avLst/>
          </a:prstGeom>
        </p:spPr>
        <p:txBody>
          <a:bodyPr wrap="square">
            <a:spAutoFit/>
          </a:bodyPr>
          <a:lstStyle/>
          <a:p>
            <a:pPr marR="133350" indent="450215" algn="just">
              <a:spcAft>
                <a:spcPts val="0"/>
              </a:spcAft>
            </a:pPr>
            <a:r>
              <a:rPr lang="ru-RU" sz="1400" b="1" i="1" dirty="0" smtClean="0">
                <a:solidFill>
                  <a:srgbClr val="FF0000"/>
                </a:solidFill>
                <a:latin typeface="Times New Roman" panose="02020603050405020304" pitchFamily="18" charset="0"/>
                <a:ea typeface="Times New Roman" panose="02020603050405020304" pitchFamily="18" charset="0"/>
              </a:rPr>
              <a:t>НАЗНАЧЕНИЕ БАТАРЕЙКИ BIOS:</a:t>
            </a:r>
            <a:endParaRPr lang="ru-RU" sz="1050" b="1" dirty="0" smtClean="0">
              <a:solidFill>
                <a:srgbClr val="FF0000"/>
              </a:solidFill>
              <a:latin typeface="Times New Roman" panose="02020603050405020304" pitchFamily="18" charset="0"/>
              <a:ea typeface="Times New Roman" panose="02020603050405020304" pitchFamily="18" charset="0"/>
            </a:endParaRPr>
          </a:p>
          <a:p>
            <a:pPr marR="133350" indent="450215" algn="just">
              <a:spcAft>
                <a:spcPts val="0"/>
              </a:spcAft>
            </a:pPr>
            <a:r>
              <a:rPr lang="ru-RU" sz="1400" dirty="0" smtClean="0">
                <a:latin typeface="Times New Roman" panose="02020603050405020304" pitchFamily="18" charset="0"/>
                <a:ea typeface="Times New Roman" panose="02020603050405020304" pitchFamily="18" charset="0"/>
              </a:rPr>
              <a:t>На </a:t>
            </a:r>
            <a:r>
              <a:rPr lang="ru-RU" sz="1400" dirty="0">
                <a:latin typeface="Times New Roman" panose="02020603050405020304" pitchFamily="18" charset="0"/>
                <a:ea typeface="Times New Roman" panose="02020603050405020304" pitchFamily="18" charset="0"/>
              </a:rPr>
              <a:t>системной плате расположена батарейка BIOS, служащая для постоянного питания микросхемы BIOS, в которой и хранится программа начальной загрузки и конфигурация компьютера.</a:t>
            </a:r>
            <a:endParaRPr lang="ru-RU" sz="1050" dirty="0">
              <a:latin typeface="Times New Roman" panose="02020603050405020304" pitchFamily="18" charset="0"/>
              <a:ea typeface="Times New Roman" panose="02020603050405020304" pitchFamily="18" charset="0"/>
            </a:endParaRPr>
          </a:p>
          <a:p>
            <a:pPr marR="133350" indent="450215" algn="just">
              <a:spcAft>
                <a:spcPts val="0"/>
              </a:spcAft>
            </a:pPr>
            <a:r>
              <a:rPr lang="ru-RU" sz="1400" b="1" i="1" dirty="0" smtClean="0">
                <a:solidFill>
                  <a:srgbClr val="FF0000"/>
                </a:solidFill>
                <a:latin typeface="Times New Roman" panose="02020603050405020304" pitchFamily="18" charset="0"/>
                <a:ea typeface="Times New Roman" panose="02020603050405020304" pitchFamily="18" charset="0"/>
              </a:rPr>
              <a:t>НАЗНАЧЕНИЕ РАЗЪЁМА ЛИЦЕВОЙ ПАНЕЛИ:</a:t>
            </a:r>
            <a:endParaRPr lang="ru-RU" sz="1050" b="1" dirty="0" smtClean="0">
              <a:solidFill>
                <a:srgbClr val="FF0000"/>
              </a:solidFill>
              <a:latin typeface="Times New Roman" panose="02020603050405020304" pitchFamily="18" charset="0"/>
              <a:ea typeface="Times New Roman" panose="02020603050405020304" pitchFamily="18" charset="0"/>
            </a:endParaRPr>
          </a:p>
          <a:p>
            <a:pPr marR="133350" indent="450215" algn="just">
              <a:spcAft>
                <a:spcPts val="0"/>
              </a:spcAft>
            </a:pPr>
            <a:r>
              <a:rPr lang="ru-RU" sz="1400" dirty="0" smtClean="0">
                <a:latin typeface="Times New Roman" panose="02020603050405020304" pitchFamily="18" charset="0"/>
                <a:ea typeface="Times New Roman" panose="02020603050405020304" pitchFamily="18" charset="0"/>
              </a:rPr>
              <a:t>На </a:t>
            </a:r>
            <a:r>
              <a:rPr lang="ru-RU" sz="1400" dirty="0">
                <a:latin typeface="Times New Roman" panose="02020603050405020304" pitchFamily="18" charset="0"/>
                <a:ea typeface="Times New Roman" panose="02020603050405020304" pitchFamily="18" charset="0"/>
              </a:rPr>
              <a:t>системной плате находятся штырьковый разъём для подключения кнопок лицевой панели системного блока: включения, перезагрузки, индикаторов работы «жёсткого» диска и питания, подключения динамика, разъёмы для подключения дополнительных USB – портов. </a:t>
            </a:r>
            <a:endParaRPr lang="ru-RU" sz="1050" dirty="0">
              <a:latin typeface="Times New Roman" panose="02020603050405020304" pitchFamily="18" charset="0"/>
              <a:ea typeface="Times New Roman" panose="02020603050405020304" pitchFamily="18" charset="0"/>
            </a:endParaRPr>
          </a:p>
          <a:p>
            <a:pPr marR="133350" indent="450215" algn="just">
              <a:spcAft>
                <a:spcPts val="0"/>
              </a:spcAft>
            </a:pPr>
            <a:r>
              <a:rPr lang="ru-RU" sz="1400" b="1" i="1" dirty="0" smtClean="0">
                <a:solidFill>
                  <a:srgbClr val="FF0000"/>
                </a:solidFill>
                <a:latin typeface="Times New Roman" panose="02020603050405020304" pitchFamily="18" charset="0"/>
                <a:ea typeface="Times New Roman" panose="02020603050405020304" pitchFamily="18" charset="0"/>
              </a:rPr>
              <a:t>НАЗНАЧЕНИЕ ЗВУКОВЫХ РАЗЪЁМОВ:</a:t>
            </a:r>
            <a:endParaRPr lang="ru-RU" sz="1050" b="1" dirty="0" smtClean="0">
              <a:solidFill>
                <a:srgbClr val="FF0000"/>
              </a:solidFill>
              <a:latin typeface="Times New Roman" panose="02020603050405020304" pitchFamily="18" charset="0"/>
              <a:ea typeface="Times New Roman" panose="02020603050405020304" pitchFamily="18" charset="0"/>
            </a:endParaRPr>
          </a:p>
          <a:p>
            <a:pPr marR="133350" indent="450215" algn="just">
              <a:spcAft>
                <a:spcPts val="0"/>
              </a:spcAft>
            </a:pPr>
            <a:r>
              <a:rPr lang="ru-RU" sz="1400" dirty="0" smtClean="0">
                <a:latin typeface="Times New Roman" panose="02020603050405020304" pitchFamily="18" charset="0"/>
                <a:ea typeface="Times New Roman" panose="02020603050405020304" pitchFamily="18" charset="0"/>
              </a:rPr>
              <a:t>Звук </a:t>
            </a:r>
            <a:r>
              <a:rPr lang="ru-RU" sz="1400" dirty="0">
                <a:latin typeface="Times New Roman" panose="02020603050405020304" pitchFamily="18" charset="0"/>
                <a:ea typeface="Times New Roman" panose="02020603050405020304" pitchFamily="18" charset="0"/>
              </a:rPr>
              <a:t>в материнской плате поддерживается встроенным чипом звукового кодека. Наиболее распространённые кодеки таких известных фирм, как C-</a:t>
            </a:r>
            <a:r>
              <a:rPr lang="ru-RU" sz="1400" dirty="0" err="1">
                <a:latin typeface="Times New Roman" panose="02020603050405020304" pitchFamily="18" charset="0"/>
                <a:ea typeface="Times New Roman" panose="02020603050405020304" pitchFamily="18" charset="0"/>
              </a:rPr>
              <a:t>Media</a:t>
            </a:r>
            <a:r>
              <a:rPr lang="ru-RU" sz="1400" dirty="0">
                <a:latin typeface="Times New Roman" panose="02020603050405020304" pitchFamily="18" charset="0"/>
                <a:ea typeface="Times New Roman" panose="02020603050405020304" pitchFamily="18" charset="0"/>
              </a:rPr>
              <a:t>, </a:t>
            </a:r>
            <a:r>
              <a:rPr lang="ru-RU" sz="1400" dirty="0" err="1">
                <a:latin typeface="Times New Roman" panose="02020603050405020304" pitchFamily="18" charset="0"/>
                <a:ea typeface="Times New Roman" panose="02020603050405020304" pitchFamily="18" charset="0"/>
              </a:rPr>
              <a:t>Realtek</a:t>
            </a:r>
            <a:r>
              <a:rPr lang="ru-RU" sz="1400" dirty="0">
                <a:latin typeface="Times New Roman" panose="02020603050405020304" pitchFamily="18" charset="0"/>
                <a:ea typeface="Times New Roman" panose="02020603050405020304" pitchFamily="18" charset="0"/>
              </a:rPr>
              <a:t>. Качество воспроизведения звука встроенными чипами неизмеримо выросло по сравнению с недалёким прошлым, поэтому не слишком требовательному пользователю нет нужды покупать отдельную звуковую плату. В материнской плате, на базе которой рассматривается материал, функции звукового процессора выполняет чип «южного» моста.</a:t>
            </a:r>
            <a:endParaRPr lang="ru-RU" sz="1050" dirty="0">
              <a:latin typeface="Times New Roman" panose="02020603050405020304" pitchFamily="18" charset="0"/>
              <a:ea typeface="Times New Roman" panose="02020603050405020304" pitchFamily="18" charset="0"/>
            </a:endParaRPr>
          </a:p>
          <a:p>
            <a:pPr marR="133350" indent="450215" algn="just">
              <a:spcAft>
                <a:spcPts val="0"/>
              </a:spcAft>
            </a:pPr>
            <a:r>
              <a:rPr lang="ru-RU" sz="1400" b="1" i="1" dirty="0" smtClean="0">
                <a:solidFill>
                  <a:srgbClr val="FF0000"/>
                </a:solidFill>
                <a:latin typeface="Times New Roman" panose="02020603050405020304" pitchFamily="18" charset="0"/>
                <a:ea typeface="Times New Roman" panose="02020603050405020304" pitchFamily="18" charset="0"/>
              </a:rPr>
              <a:t>НАЗНАЧЕНИЕ СЕТЕВОГО АДАПТЕРА:</a:t>
            </a:r>
            <a:endParaRPr lang="ru-RU" sz="1050" b="1" dirty="0" smtClean="0">
              <a:solidFill>
                <a:srgbClr val="FF0000"/>
              </a:solidFill>
              <a:latin typeface="Times New Roman" panose="02020603050405020304" pitchFamily="18" charset="0"/>
              <a:ea typeface="Times New Roman" panose="02020603050405020304" pitchFamily="18" charset="0"/>
            </a:endParaRPr>
          </a:p>
          <a:p>
            <a:pPr marR="133350" indent="450215" algn="just">
              <a:spcAft>
                <a:spcPts val="0"/>
              </a:spcAft>
            </a:pPr>
            <a:r>
              <a:rPr lang="ru-RU" sz="1400" dirty="0" smtClean="0">
                <a:latin typeface="Times New Roman" panose="02020603050405020304" pitchFamily="18" charset="0"/>
                <a:ea typeface="Times New Roman" panose="02020603050405020304" pitchFamily="18" charset="0"/>
              </a:rPr>
              <a:t>Сейчас </a:t>
            </a:r>
            <a:r>
              <a:rPr lang="ru-RU" sz="1400" dirty="0">
                <a:latin typeface="Times New Roman" panose="02020603050405020304" pitchFamily="18" charset="0"/>
                <a:ea typeface="Times New Roman" panose="02020603050405020304" pitchFamily="18" charset="0"/>
              </a:rPr>
              <a:t>каждая системная плата имеет встроенный сетевой или </a:t>
            </a:r>
            <a:r>
              <a:rPr lang="ru-RU" sz="1400" dirty="0" err="1">
                <a:latin typeface="Times New Roman" panose="02020603050405020304" pitchFamily="18" charset="0"/>
                <a:ea typeface="Times New Roman" panose="02020603050405020304" pitchFamily="18" charset="0"/>
              </a:rPr>
              <a:t>Ethernet</a:t>
            </a:r>
            <a:r>
              <a:rPr lang="ru-RU" sz="1400" dirty="0">
                <a:latin typeface="Times New Roman" panose="02020603050405020304" pitchFamily="18" charset="0"/>
                <a:ea typeface="Times New Roman" panose="02020603050405020304" pitchFamily="18" charset="0"/>
              </a:rPr>
              <a:t> – контроллер, который обеспечивает работу компьютера в локальной сети. Более того, достаточно дорогие материнские платы могут иметь их два. Наиболее распространённые чипы таких фирм, как: </a:t>
            </a:r>
            <a:r>
              <a:rPr lang="ru-RU" sz="1400" dirty="0" err="1">
                <a:latin typeface="Times New Roman" panose="02020603050405020304" pitchFamily="18" charset="0"/>
                <a:ea typeface="Times New Roman" panose="02020603050405020304" pitchFamily="18" charset="0"/>
              </a:rPr>
              <a:t>Realtek</a:t>
            </a:r>
            <a:r>
              <a:rPr lang="ru-RU" sz="1400" dirty="0">
                <a:latin typeface="Times New Roman" panose="02020603050405020304" pitchFamily="18" charset="0"/>
                <a:ea typeface="Times New Roman" panose="02020603050405020304" pitchFamily="18" charset="0"/>
              </a:rPr>
              <a:t>, </a:t>
            </a:r>
            <a:r>
              <a:rPr lang="ru-RU" sz="1400" dirty="0" err="1">
                <a:latin typeface="Times New Roman" panose="02020603050405020304" pitchFamily="18" charset="0"/>
                <a:ea typeface="Times New Roman" panose="02020603050405020304" pitchFamily="18" charset="0"/>
              </a:rPr>
              <a:t>Gygabyte</a:t>
            </a:r>
            <a:r>
              <a:rPr lang="ru-RU" sz="1400" dirty="0">
                <a:latin typeface="Times New Roman" panose="02020603050405020304" pitchFamily="18" charset="0"/>
                <a:ea typeface="Times New Roman" panose="02020603050405020304" pitchFamily="18" charset="0"/>
              </a:rPr>
              <a:t>, </a:t>
            </a:r>
            <a:r>
              <a:rPr lang="ru-RU" sz="1400" dirty="0" err="1">
                <a:latin typeface="Times New Roman" panose="02020603050405020304" pitchFamily="18" charset="0"/>
                <a:ea typeface="Times New Roman" panose="02020603050405020304" pitchFamily="18" charset="0"/>
              </a:rPr>
              <a:t>Intel</a:t>
            </a:r>
            <a:r>
              <a:rPr lang="ru-RU" sz="1400" dirty="0">
                <a:latin typeface="Times New Roman" panose="02020603050405020304" pitchFamily="18" charset="0"/>
                <a:ea typeface="Times New Roman" panose="02020603050405020304" pitchFamily="18" charset="0"/>
              </a:rPr>
              <a:t>. Поскольку в крупных городах сейчас очень широкое распространение получили домовые сети, предоставляющие доступ в Интернет и ресурсы собственно домовой сети, то для пользователя будет привлекательным не тратиться на покупку сетевого контроллера. Если по каким – либо причинам, нет встроенного </a:t>
            </a:r>
            <a:r>
              <a:rPr lang="ru-RU" sz="1400" dirty="0" err="1">
                <a:latin typeface="Times New Roman" panose="02020603050405020304" pitchFamily="18" charset="0"/>
                <a:ea typeface="Times New Roman" panose="02020603050405020304" pitchFamily="18" charset="0"/>
              </a:rPr>
              <a:t>Ethernet</a:t>
            </a:r>
            <a:r>
              <a:rPr lang="ru-RU" sz="1400" dirty="0">
                <a:latin typeface="Times New Roman" panose="02020603050405020304" pitchFamily="18" charset="0"/>
                <a:ea typeface="Times New Roman" panose="02020603050405020304" pitchFamily="18" charset="0"/>
              </a:rPr>
              <a:t> – контроллера, то можно поставить отдельную сетевую карту, которая вставляется в любой слот PCI.</a:t>
            </a:r>
            <a:endParaRPr lang="ru-RU" sz="1050" dirty="0">
              <a:latin typeface="Times New Roman" panose="02020603050405020304" pitchFamily="18" charset="0"/>
              <a:ea typeface="Times New Roman" panose="02020603050405020304" pitchFamily="18" charset="0"/>
            </a:endParaRPr>
          </a:p>
          <a:p>
            <a:pPr marR="133350" indent="450215" algn="just">
              <a:spcAft>
                <a:spcPts val="0"/>
              </a:spcAft>
            </a:pPr>
            <a:r>
              <a:rPr lang="ru-RU" sz="1400" b="1" i="1" dirty="0" smtClean="0">
                <a:solidFill>
                  <a:srgbClr val="FF0000"/>
                </a:solidFill>
                <a:latin typeface="Times New Roman" panose="02020603050405020304" pitchFamily="18" charset="0"/>
                <a:ea typeface="Times New Roman" panose="02020603050405020304" pitchFamily="18" charset="0"/>
              </a:rPr>
              <a:t>НАЗНАЧЕНИЕ ПЕРЕМЫЧКИ </a:t>
            </a:r>
            <a:r>
              <a:rPr lang="en-US" sz="1400" b="1" i="1" dirty="0" smtClean="0">
                <a:solidFill>
                  <a:srgbClr val="FF0000"/>
                </a:solidFill>
                <a:latin typeface="Times New Roman" panose="02020603050405020304" pitchFamily="18" charset="0"/>
                <a:ea typeface="Times New Roman" panose="02020603050405020304" pitchFamily="18" charset="0"/>
              </a:rPr>
              <a:t>BIOS</a:t>
            </a:r>
            <a:r>
              <a:rPr lang="ru-RU" sz="1400" b="1" i="1" dirty="0" smtClean="0">
                <a:solidFill>
                  <a:srgbClr val="FF0000"/>
                </a:solidFill>
                <a:latin typeface="Times New Roman" panose="02020603050405020304" pitchFamily="18" charset="0"/>
                <a:ea typeface="Times New Roman" panose="02020603050405020304" pitchFamily="18" charset="0"/>
              </a:rPr>
              <a:t>:</a:t>
            </a:r>
            <a:endParaRPr lang="ru-RU" sz="1050" b="1" dirty="0" smtClean="0">
              <a:solidFill>
                <a:srgbClr val="FF0000"/>
              </a:solidFill>
              <a:latin typeface="Times New Roman" panose="02020603050405020304" pitchFamily="18" charset="0"/>
              <a:ea typeface="Times New Roman" panose="02020603050405020304" pitchFamily="18" charset="0"/>
            </a:endParaRPr>
          </a:p>
          <a:p>
            <a:pPr marR="133350" indent="450215" algn="just">
              <a:spcAft>
                <a:spcPts val="0"/>
              </a:spcAft>
            </a:pPr>
            <a:r>
              <a:rPr lang="ru-RU" sz="1400" dirty="0" smtClean="0">
                <a:latin typeface="Times New Roman" panose="02020603050405020304" pitchFamily="18" charset="0"/>
                <a:ea typeface="Times New Roman" panose="02020603050405020304" pitchFamily="18" charset="0"/>
              </a:rPr>
              <a:t>На </a:t>
            </a:r>
            <a:r>
              <a:rPr lang="ru-RU" sz="1400" dirty="0">
                <a:latin typeface="Times New Roman" panose="02020603050405020304" pitchFamily="18" charset="0"/>
                <a:ea typeface="Times New Roman" panose="02020603050405020304" pitchFamily="18" charset="0"/>
              </a:rPr>
              <a:t>системной плате находится штырьковый </a:t>
            </a:r>
            <a:r>
              <a:rPr lang="ru-RU" sz="1400" dirty="0" err="1">
                <a:latin typeface="Times New Roman" panose="02020603050405020304" pitchFamily="18" charset="0"/>
                <a:ea typeface="Times New Roman" panose="02020603050405020304" pitchFamily="18" charset="0"/>
              </a:rPr>
              <a:t>джампер</a:t>
            </a:r>
            <a:r>
              <a:rPr lang="ru-RU" sz="1400" dirty="0">
                <a:latin typeface="Times New Roman" panose="02020603050405020304" pitchFamily="18" charset="0"/>
                <a:ea typeface="Times New Roman" panose="02020603050405020304" pitchFamily="18" charset="0"/>
              </a:rPr>
              <a:t> ( перемычка ) для обнуления BIOS, то есть параметры сбрасываются в самый щадящий режим работы. Это иногда помогает при нестабильной работе системной платы.</a:t>
            </a:r>
            <a:endParaRPr lang="ru-RU" sz="1050" dirty="0">
              <a:latin typeface="Times New Roman" panose="02020603050405020304" pitchFamily="18" charset="0"/>
              <a:ea typeface="Times New Roman" panose="02020603050405020304" pitchFamily="18" charset="0"/>
            </a:endParaRPr>
          </a:p>
          <a:p>
            <a:pPr marR="133350" indent="450215" algn="just">
              <a:spcAft>
                <a:spcPts val="0"/>
              </a:spcAft>
            </a:pPr>
            <a:r>
              <a:rPr lang="ru-RU" sz="1400" b="1" i="1" dirty="0" smtClean="0">
                <a:solidFill>
                  <a:srgbClr val="FF0000"/>
                </a:solidFill>
                <a:latin typeface="Times New Roman" panose="02020603050405020304" pitchFamily="18" charset="0"/>
                <a:ea typeface="Times New Roman" panose="02020603050405020304" pitchFamily="18" charset="0"/>
              </a:rPr>
              <a:t>НАЗНАЧЕНИЕ РАЗЪЕМОВ ПИТАНИЯ:</a:t>
            </a:r>
            <a:endParaRPr lang="ru-RU" sz="1050" b="1" dirty="0" smtClean="0">
              <a:solidFill>
                <a:srgbClr val="FF0000"/>
              </a:solidFill>
              <a:latin typeface="Times New Roman" panose="02020603050405020304" pitchFamily="18" charset="0"/>
              <a:ea typeface="Times New Roman" panose="02020603050405020304" pitchFamily="18" charset="0"/>
            </a:endParaRPr>
          </a:p>
          <a:p>
            <a:pPr marR="133350" indent="450215" algn="just">
              <a:spcAft>
                <a:spcPts val="0"/>
              </a:spcAft>
            </a:pPr>
            <a:r>
              <a:rPr lang="ru-RU" sz="1400" dirty="0" smtClean="0">
                <a:latin typeface="Times New Roman" panose="02020603050405020304" pitchFamily="18" charset="0"/>
                <a:ea typeface="Times New Roman" panose="02020603050405020304" pitchFamily="18" charset="0"/>
              </a:rPr>
              <a:t>Для </a:t>
            </a:r>
            <a:r>
              <a:rPr lang="ru-RU" sz="1400" dirty="0">
                <a:latin typeface="Times New Roman" panose="02020603050405020304" pitchFamily="18" charset="0"/>
                <a:ea typeface="Times New Roman" panose="02020603050405020304" pitchFamily="18" charset="0"/>
              </a:rPr>
              <a:t>питания материнской платы и её компонентов и устройств находится 24 – контактный разъём ATX и 4 – контактный дополнительный разъём 12 вольт. Питается материнская плата от блока питания, находящегося в корпусе системного блока.</a:t>
            </a:r>
            <a:endParaRPr lang="ru-RU" sz="1050" dirty="0">
              <a:latin typeface="Times New Roman" panose="02020603050405020304" pitchFamily="18" charset="0"/>
              <a:ea typeface="Times New Roman" panose="02020603050405020304" pitchFamily="18" charset="0"/>
            </a:endParaRPr>
          </a:p>
          <a:p>
            <a:pPr marR="133350" indent="450215" algn="just">
              <a:spcAft>
                <a:spcPts val="0"/>
              </a:spcAft>
            </a:pPr>
            <a:r>
              <a:rPr lang="ru-RU" sz="1400" b="1" i="1" dirty="0" smtClean="0">
                <a:solidFill>
                  <a:srgbClr val="FF0000"/>
                </a:solidFill>
                <a:latin typeface="Times New Roman" panose="02020603050405020304" pitchFamily="18" charset="0"/>
                <a:ea typeface="Times New Roman" panose="02020603050405020304" pitchFamily="18" charset="0"/>
              </a:rPr>
              <a:t>НАЗНАЧЕНИЕ РАЗЪЕМОВ </a:t>
            </a:r>
            <a:r>
              <a:rPr lang="en-US" sz="1400" b="1" i="1" dirty="0" smtClean="0">
                <a:solidFill>
                  <a:srgbClr val="FF0000"/>
                </a:solidFill>
                <a:latin typeface="Times New Roman" panose="02020603050405020304" pitchFamily="18" charset="0"/>
                <a:ea typeface="Times New Roman" panose="02020603050405020304" pitchFamily="18" charset="0"/>
              </a:rPr>
              <a:t>PS</a:t>
            </a:r>
            <a:r>
              <a:rPr lang="ru-RU" sz="1400" b="1" i="1" dirty="0" smtClean="0">
                <a:solidFill>
                  <a:srgbClr val="FF0000"/>
                </a:solidFill>
                <a:latin typeface="Times New Roman" panose="02020603050405020304" pitchFamily="18" charset="0"/>
                <a:ea typeface="Times New Roman" panose="02020603050405020304" pitchFamily="18" charset="0"/>
              </a:rPr>
              <a:t>/2:</a:t>
            </a:r>
            <a:endParaRPr lang="ru-RU" sz="1050" b="1" dirty="0" smtClean="0">
              <a:solidFill>
                <a:srgbClr val="FF0000"/>
              </a:solidFill>
              <a:latin typeface="Times New Roman" panose="02020603050405020304" pitchFamily="18" charset="0"/>
              <a:ea typeface="Times New Roman" panose="02020603050405020304" pitchFamily="18" charset="0"/>
            </a:endParaRPr>
          </a:p>
          <a:p>
            <a:pPr marR="133350" indent="450215" algn="just">
              <a:spcAft>
                <a:spcPts val="0"/>
              </a:spcAft>
            </a:pPr>
            <a:r>
              <a:rPr lang="ru-RU" sz="1400" dirty="0" smtClean="0">
                <a:latin typeface="Times New Roman" panose="02020603050405020304" pitchFamily="18" charset="0"/>
                <a:ea typeface="Times New Roman" panose="02020603050405020304" pitchFamily="18" charset="0"/>
              </a:rPr>
              <a:t>На </a:t>
            </a:r>
            <a:r>
              <a:rPr lang="ru-RU" sz="1400" dirty="0">
                <a:latin typeface="Times New Roman" panose="02020603050405020304" pitchFamily="18" charset="0"/>
                <a:ea typeface="Times New Roman" panose="02020603050405020304" pitchFamily="18" charset="0"/>
              </a:rPr>
              <a:t>каждой материнской плате присутствуют порты PS \ 2 для клавиатуры и «мышки», порты USB, COM – и LPT – порты, которые всё меньше используются, входы для подключения аудиоколонок, микрофона, разъёмы RJ – 45 для подключения сетевого кабеля </a:t>
            </a:r>
            <a:r>
              <a:rPr lang="ru-RU" sz="1400" dirty="0" err="1">
                <a:latin typeface="Times New Roman" panose="02020603050405020304" pitchFamily="18" charset="0"/>
                <a:ea typeface="Times New Roman" panose="02020603050405020304" pitchFamily="18" charset="0"/>
              </a:rPr>
              <a:t>Ethernet</a:t>
            </a:r>
            <a:r>
              <a:rPr lang="ru-RU" sz="1400" dirty="0">
                <a:latin typeface="Times New Roman" panose="02020603050405020304" pitchFamily="18" charset="0"/>
                <a:ea typeface="Times New Roman" panose="02020603050405020304" pitchFamily="18" charset="0"/>
              </a:rPr>
              <a:t>.</a:t>
            </a:r>
            <a:endParaRPr lang="ru-RU" sz="105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038752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467544" y="465639"/>
            <a:ext cx="7992888"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smtClean="0">
                <a:ln>
                  <a:noFill/>
                </a:ln>
                <a:solidFill>
                  <a:srgbClr val="113355"/>
                </a:solidFill>
                <a:effectLst/>
                <a:latin typeface="Arial" panose="020B0604020202020204" pitchFamily="34" charset="0"/>
                <a:cs typeface="Arial" panose="020B0604020202020204" pitchFamily="34" charset="0"/>
              </a:rPr>
              <a:t>Например, нужно перевести число 810</a:t>
            </a:r>
            <a:r>
              <a:rPr kumimoji="0" lang="ru-RU" altLang="ru-RU" sz="1050" b="0" i="0" u="none" strike="noStrike" cap="none" normalizeH="0" baseline="-30000" dirty="0" smtClean="0">
                <a:ln>
                  <a:noFill/>
                </a:ln>
                <a:solidFill>
                  <a:srgbClr val="113355"/>
                </a:solidFill>
                <a:effectLst/>
                <a:latin typeface="Arial" panose="020B0604020202020204" pitchFamily="34" charset="0"/>
                <a:cs typeface="Arial" panose="020B0604020202020204" pitchFamily="34" charset="0"/>
              </a:rPr>
              <a:t>10</a:t>
            </a:r>
            <a:r>
              <a:rPr kumimoji="0" lang="ru-RU" altLang="ru-RU" sz="1400" b="0" i="0" u="none" strike="noStrike" cap="none" normalizeH="0" baseline="0" dirty="0" smtClean="0">
                <a:ln>
                  <a:noFill/>
                </a:ln>
                <a:solidFill>
                  <a:srgbClr val="113355"/>
                </a:solidFill>
                <a:effectLst/>
                <a:latin typeface="Arial" panose="020B0604020202020204" pitchFamily="34" charset="0"/>
                <a:cs typeface="Arial" panose="020B0604020202020204" pitchFamily="34" charset="0"/>
              </a:rPr>
              <a:t> в двоичную систему: </a:t>
            </a:r>
            <a:r>
              <a:rPr kumimoji="0" lang="ru-RU" altLang="ru-RU" sz="1050" b="0" i="0" u="none" strike="noStrike" cap="none" normalizeH="0" baseline="0" dirty="0" smtClean="0">
                <a:ln>
                  <a:noFill/>
                </a:ln>
                <a:solidFill>
                  <a:schemeClr val="tx1"/>
                </a:solidFill>
                <a:effectLst/>
              </a:rPr>
              <a:t/>
            </a:r>
            <a:br>
              <a:rPr kumimoji="0" lang="ru-RU" altLang="ru-RU" sz="1050" b="0" i="0" u="none" strike="noStrike" cap="none" normalizeH="0" baseline="0" dirty="0" smtClean="0">
                <a:ln>
                  <a:noFill/>
                </a:ln>
                <a:solidFill>
                  <a:schemeClr val="tx1"/>
                </a:solidFill>
                <a:effectLst/>
              </a:rPr>
            </a:br>
            <a:r>
              <a:rPr kumimoji="0" lang="ru-RU" altLang="ru-RU" sz="1400" b="0" i="0" u="none" strike="noStrike" cap="none" normalizeH="0" baseline="0" dirty="0" smtClean="0">
                <a:ln>
                  <a:noFill/>
                </a:ln>
                <a:solidFill>
                  <a:srgbClr val="113355"/>
                </a:solidFill>
                <a:effectLst/>
                <a:latin typeface="Arial" panose="020B0604020202020204" pitchFamily="34" charset="0"/>
                <a:cs typeface="Arial" panose="020B0604020202020204" pitchFamily="34" charset="0"/>
              </a:rPr>
              <a:t>Результат записываем в обратном порядке снизу вверх. Получается 81010 = </a:t>
            </a:r>
            <a:r>
              <a:rPr kumimoji="0" lang="ru-RU" altLang="ru-RU" sz="1400" b="0" i="0" u="none" strike="noStrike" cap="none" normalizeH="0" baseline="0" dirty="0" smtClean="0">
                <a:ln>
                  <a:noFill/>
                </a:ln>
                <a:solidFill>
                  <a:srgbClr val="3A70CA"/>
                </a:solidFill>
                <a:effectLst/>
                <a:latin typeface="Arial" panose="020B0604020202020204" pitchFamily="34" charset="0"/>
                <a:cs typeface="Arial" panose="020B0604020202020204" pitchFamily="34" charset="0"/>
              </a:rPr>
              <a:t>1100101010</a:t>
            </a:r>
            <a:r>
              <a:rPr kumimoji="0" lang="ru-RU" altLang="ru-RU" sz="1050" b="0" i="0" u="none" strike="noStrike" cap="none" normalizeH="0" baseline="0" dirty="0" smtClean="0">
                <a:ln>
                  <a:noFill/>
                </a:ln>
                <a:solidFill>
                  <a:schemeClr val="tx1"/>
                </a:solidFill>
                <a:effectLst/>
              </a:rPr>
              <a:t> </a:t>
            </a:r>
            <a:endParaRPr kumimoji="0" lang="ru-RU" altLang="ru-RU" sz="3600" b="0" i="0" u="none" strike="noStrike" cap="none" normalizeH="0" baseline="0" dirty="0" smtClean="0">
              <a:ln>
                <a:noFill/>
              </a:ln>
              <a:solidFill>
                <a:schemeClr val="tx1"/>
              </a:solidFill>
              <a:effectLst/>
              <a:latin typeface="Arial" panose="020B0604020202020204" pitchFamily="34" charset="0"/>
            </a:endParaRPr>
          </a:p>
        </p:txBody>
      </p:sp>
      <p:pic>
        <p:nvPicPr>
          <p:cNvPr id="51202" name="Picture 2" descr="http://repetitors.info/txi/834_59c5f9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934" y="1196752"/>
            <a:ext cx="4570107" cy="2448272"/>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28272" t="24500" r="3547" b="50750"/>
          <a:stretch/>
        </p:blipFill>
        <p:spPr>
          <a:xfrm>
            <a:off x="467544" y="3852917"/>
            <a:ext cx="7992888" cy="2898520"/>
          </a:xfrm>
          <a:prstGeom prst="rect">
            <a:avLst/>
          </a:prstGeom>
        </p:spPr>
      </p:pic>
    </p:spTree>
    <p:extLst>
      <p:ext uri="{BB962C8B-B14F-4D97-AF65-F5344CB8AC3E}">
        <p14:creationId xmlns:p14="http://schemas.microsoft.com/office/powerpoint/2010/main" val="35748701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9"/>
          <p:cNvSpPr>
            <a:spLocks noChangeArrowheads="1"/>
          </p:cNvSpPr>
          <p:nvPr/>
        </p:nvSpPr>
        <p:spPr bwMode="auto">
          <a:xfrm>
            <a:off x="611188" y="2168059"/>
            <a:ext cx="7993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2400" b="1" dirty="0" smtClean="0">
                <a:solidFill>
                  <a:srgbClr val="000000"/>
                </a:solidFill>
              </a:rPr>
              <a:t> </a:t>
            </a:r>
            <a:r>
              <a:rPr lang="ru-RU" altLang="ru-RU" sz="2400" b="1" dirty="0">
                <a:solidFill>
                  <a:srgbClr val="FF0000"/>
                </a:solidFill>
              </a:rPr>
              <a:t>«</a:t>
            </a:r>
            <a:r>
              <a:rPr lang="ru-RU" altLang="ru-RU" sz="2800" b="1" dirty="0">
                <a:solidFill>
                  <a:srgbClr val="FF0000"/>
                </a:solidFill>
              </a:rPr>
              <a:t>Логические элементы процессора»</a:t>
            </a:r>
          </a:p>
        </p:txBody>
      </p:sp>
    </p:spTree>
    <p:extLst>
      <p:ext uri="{BB962C8B-B14F-4D97-AF65-F5344CB8AC3E}">
        <p14:creationId xmlns:p14="http://schemas.microsoft.com/office/powerpoint/2010/main" val="119765551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356" name="Rectangle 92"/>
          <p:cNvSpPr>
            <a:spLocks noGrp="1" noChangeArrowheads="1"/>
          </p:cNvSpPr>
          <p:nvPr>
            <p:ph type="title"/>
          </p:nvPr>
        </p:nvSpPr>
        <p:spPr>
          <a:xfrm>
            <a:off x="456931" y="381560"/>
            <a:ext cx="8230138" cy="506827"/>
          </a:xfrm>
        </p:spPr>
        <p:txBody>
          <a:bodyPr/>
          <a:lstStyle/>
          <a:p>
            <a:r>
              <a:rPr lang="ru-RU" sz="3100" b="1">
                <a:solidFill>
                  <a:srgbClr val="E30803"/>
                </a:solidFill>
              </a:rPr>
              <a:t>Отрицание или функция НЕ</a:t>
            </a:r>
            <a:r>
              <a:rPr lang="ru-RU" sz="4000"/>
              <a:t> </a:t>
            </a:r>
          </a:p>
        </p:txBody>
      </p:sp>
      <p:grpSp>
        <p:nvGrpSpPr>
          <p:cNvPr id="395358" name="Group 94"/>
          <p:cNvGrpSpPr>
            <a:grpSpLocks/>
          </p:cNvGrpSpPr>
          <p:nvPr/>
        </p:nvGrpSpPr>
        <p:grpSpPr bwMode="auto">
          <a:xfrm>
            <a:off x="4913354" y="3956704"/>
            <a:ext cx="3499556" cy="1750856"/>
            <a:chOff x="3420" y="10079"/>
            <a:chExt cx="2230" cy="720"/>
          </a:xfrm>
        </p:grpSpPr>
        <p:sp>
          <p:nvSpPr>
            <p:cNvPr id="395359" name="Line 95"/>
            <p:cNvSpPr>
              <a:spLocks noChangeShapeType="1"/>
            </p:cNvSpPr>
            <p:nvPr/>
          </p:nvSpPr>
          <p:spPr bwMode="auto">
            <a:xfrm>
              <a:off x="3420" y="10424"/>
              <a:ext cx="600" cy="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395360" name="Line 96"/>
            <p:cNvSpPr>
              <a:spLocks noChangeShapeType="1"/>
            </p:cNvSpPr>
            <p:nvPr/>
          </p:nvSpPr>
          <p:spPr bwMode="auto">
            <a:xfrm>
              <a:off x="3994" y="10079"/>
              <a:ext cx="13" cy="72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395361" name="Line 97"/>
            <p:cNvSpPr>
              <a:spLocks noChangeShapeType="1"/>
            </p:cNvSpPr>
            <p:nvPr/>
          </p:nvSpPr>
          <p:spPr bwMode="auto">
            <a:xfrm>
              <a:off x="3994" y="10079"/>
              <a:ext cx="825" cy="383"/>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395362" name="Line 98"/>
            <p:cNvSpPr>
              <a:spLocks noChangeShapeType="1"/>
            </p:cNvSpPr>
            <p:nvPr/>
          </p:nvSpPr>
          <p:spPr bwMode="auto">
            <a:xfrm flipV="1">
              <a:off x="4003" y="10446"/>
              <a:ext cx="814" cy="34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395363" name="Oval 99"/>
            <p:cNvSpPr>
              <a:spLocks noChangeArrowheads="1"/>
            </p:cNvSpPr>
            <p:nvPr/>
          </p:nvSpPr>
          <p:spPr bwMode="auto">
            <a:xfrm>
              <a:off x="4817" y="10369"/>
              <a:ext cx="151" cy="154"/>
            </a:xfrm>
            <a:prstGeom prst="ellipse">
              <a:avLst/>
            </a:prstGeom>
            <a:noFill/>
            <a:ln w="127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395364" name="Line 100"/>
            <p:cNvSpPr>
              <a:spLocks noChangeShapeType="1"/>
            </p:cNvSpPr>
            <p:nvPr/>
          </p:nvSpPr>
          <p:spPr bwMode="auto">
            <a:xfrm>
              <a:off x="4975" y="10441"/>
              <a:ext cx="675" cy="1"/>
            </a:xfrm>
            <a:prstGeom prst="line">
              <a:avLst/>
            </a:prstGeom>
            <a:noFill/>
            <a:ln w="12700">
              <a:solidFill>
                <a:srgbClr val="000000"/>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grpSp>
      <p:pic>
        <p:nvPicPr>
          <p:cNvPr id="395365" name="Picture 101" descr="Image90"/>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655831" y="3876073"/>
            <a:ext cx="3507619" cy="22850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395404" name="Group 140"/>
          <p:cNvGraphicFramePr>
            <a:graphicFrameLocks noGrp="1"/>
          </p:cNvGraphicFramePr>
          <p:nvPr>
            <p:ph idx="1"/>
          </p:nvPr>
        </p:nvGraphicFramePr>
        <p:xfrm>
          <a:off x="3155513" y="2015788"/>
          <a:ext cx="2445926" cy="1269948"/>
        </p:xfrm>
        <a:graphic>
          <a:graphicData uri="http://schemas.openxmlformats.org/drawingml/2006/table">
            <a:tbl>
              <a:tblPr/>
              <a:tblGrid>
                <a:gridCol w="1300910">
                  <a:extLst>
                    <a:ext uri="{9D8B030D-6E8A-4147-A177-3AD203B41FA5}">
                      <a16:colId xmlns:a16="http://schemas.microsoft.com/office/drawing/2014/main" val="20000"/>
                    </a:ext>
                  </a:extLst>
                </a:gridCol>
                <a:gridCol w="1145016">
                  <a:extLst>
                    <a:ext uri="{9D8B030D-6E8A-4147-A177-3AD203B41FA5}">
                      <a16:colId xmlns:a16="http://schemas.microsoft.com/office/drawing/2014/main" val="20001"/>
                    </a:ext>
                  </a:extLst>
                </a:gridCol>
              </a:tblGrid>
              <a:tr h="423316">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smtClean="0">
                          <a:ln>
                            <a:noFill/>
                          </a:ln>
                          <a:solidFill>
                            <a:srgbClr val="000000"/>
                          </a:solidFill>
                          <a:effectLst/>
                          <a:latin typeface="Times New Roman" pitchFamily="18" charset="0"/>
                          <a:cs typeface="Times New Roman" pitchFamily="18" charset="0"/>
                        </a:rPr>
                        <a:t>X</a:t>
                      </a:r>
                      <a:endParaRPr kumimoji="0" lang="en-US" sz="2200" b="1" i="1" u="none" strike="noStrike" cap="none" normalizeH="0" baseline="0" smtClean="0">
                        <a:ln>
                          <a:noFill/>
                        </a:ln>
                        <a:solidFill>
                          <a:srgbClr val="000000"/>
                        </a:solidFill>
                        <a:effectLst/>
                        <a:latin typeface="Arial"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smtClean="0">
                          <a:ln>
                            <a:noFill/>
                          </a:ln>
                          <a:solidFill>
                            <a:srgbClr val="000000"/>
                          </a:solidFill>
                          <a:effectLst/>
                          <a:latin typeface="Times New Roman" pitchFamily="18" charset="0"/>
                          <a:cs typeface="Times New Roman" pitchFamily="18" charset="0"/>
                        </a:rPr>
                        <a:t>Y</a:t>
                      </a:r>
                      <a:endParaRPr kumimoji="0" lang="en-US" sz="2200" b="1" i="1" u="none" strike="noStrike" cap="none" normalizeH="0" baseline="0" smtClean="0">
                        <a:ln>
                          <a:noFill/>
                        </a:ln>
                        <a:solidFill>
                          <a:srgbClr val="000000"/>
                        </a:solidFill>
                        <a:effectLst/>
                        <a:latin typeface="Arial"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3316">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smtClean="0">
                          <a:ln>
                            <a:noFill/>
                          </a:ln>
                          <a:solidFill>
                            <a:srgbClr val="000000"/>
                          </a:solidFill>
                          <a:effectLst/>
                          <a:latin typeface="Times New Roman" pitchFamily="18" charset="0"/>
                          <a:cs typeface="Times New Roman" pitchFamily="18" charset="0"/>
                        </a:rPr>
                        <a:t>0</a:t>
                      </a:r>
                      <a:endParaRPr kumimoji="0" lang="en-US" sz="2200" b="1" i="1" u="none" strike="noStrike" cap="none" normalizeH="0" baseline="0" smtClean="0">
                        <a:ln>
                          <a:noFill/>
                        </a:ln>
                        <a:solidFill>
                          <a:srgbClr val="000000"/>
                        </a:solidFill>
                        <a:effectLst/>
                        <a:latin typeface="Arial"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smtClean="0">
                          <a:ln>
                            <a:noFill/>
                          </a:ln>
                          <a:solidFill>
                            <a:srgbClr val="000000"/>
                          </a:solidFill>
                          <a:effectLst/>
                          <a:latin typeface="Times New Roman" pitchFamily="18" charset="0"/>
                          <a:cs typeface="Times New Roman" pitchFamily="18" charset="0"/>
                        </a:rPr>
                        <a:t>1</a:t>
                      </a:r>
                      <a:endParaRPr kumimoji="0" lang="en-US" sz="2200" b="1" i="1" u="none" strike="noStrike" cap="none" normalizeH="0" baseline="0" smtClean="0">
                        <a:ln>
                          <a:noFill/>
                        </a:ln>
                        <a:solidFill>
                          <a:srgbClr val="000000"/>
                        </a:solidFill>
                        <a:effectLst/>
                        <a:latin typeface="Arial"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316">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smtClean="0">
                          <a:ln>
                            <a:noFill/>
                          </a:ln>
                          <a:solidFill>
                            <a:srgbClr val="000000"/>
                          </a:solidFill>
                          <a:effectLst/>
                          <a:latin typeface="Times New Roman" pitchFamily="18" charset="0"/>
                          <a:cs typeface="Times New Roman" pitchFamily="18" charset="0"/>
                        </a:rPr>
                        <a:t>1</a:t>
                      </a:r>
                      <a:endParaRPr kumimoji="0" lang="en-US" sz="2200" b="1" i="1" u="none" strike="noStrike" cap="none" normalizeH="0" baseline="0" smtClean="0">
                        <a:ln>
                          <a:noFill/>
                        </a:ln>
                        <a:solidFill>
                          <a:srgbClr val="000000"/>
                        </a:solidFill>
                        <a:effectLst/>
                        <a:latin typeface="Arial"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smtClean="0">
                          <a:ln>
                            <a:noFill/>
                          </a:ln>
                          <a:solidFill>
                            <a:srgbClr val="000000"/>
                          </a:solidFill>
                          <a:effectLst/>
                          <a:latin typeface="Times New Roman" pitchFamily="18" charset="0"/>
                          <a:cs typeface="Times New Roman" pitchFamily="18" charset="0"/>
                        </a:rPr>
                        <a:t>0</a:t>
                      </a:r>
                      <a:endParaRPr kumimoji="0" lang="en-US" sz="2200" b="1" i="1" u="none" strike="noStrike" cap="none" normalizeH="0" baseline="0" smtClean="0">
                        <a:ln>
                          <a:noFill/>
                        </a:ln>
                        <a:solidFill>
                          <a:srgbClr val="000000"/>
                        </a:solidFill>
                        <a:effectLst/>
                        <a:latin typeface="Arial"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95406" name="Rectangle 142"/>
          <p:cNvSpPr>
            <a:spLocks noChangeArrowheads="1"/>
          </p:cNvSpPr>
          <p:nvPr/>
        </p:nvSpPr>
        <p:spPr bwMode="auto">
          <a:xfrm>
            <a:off x="2429799" y="814578"/>
            <a:ext cx="4585439" cy="103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681" tIns="39840" rIns="79681" bIns="39840" anchor="ctr">
            <a:spAutoFit/>
          </a:bodyPr>
          <a:lstStyle/>
          <a:p>
            <a:pPr indent="398404"/>
            <a:r>
              <a:rPr lang="ru-RU" sz="3100" b="1" i="1">
                <a:solidFill>
                  <a:srgbClr val="000000"/>
                </a:solidFill>
                <a:latin typeface="Tahoma" charset="0"/>
              </a:rPr>
              <a:t>        _   </a:t>
            </a:r>
          </a:p>
          <a:p>
            <a:pPr indent="398404"/>
            <a:r>
              <a:rPr lang="ru-RU" sz="3100" b="1" i="1">
                <a:solidFill>
                  <a:srgbClr val="000000"/>
                </a:solidFill>
                <a:latin typeface="Tahoma" charset="0"/>
              </a:rPr>
              <a:t>y = x (y равно не x)</a:t>
            </a:r>
            <a:r>
              <a:rPr lang="ru-RU" sz="2400" b="1" i="1">
                <a:solidFill>
                  <a:srgbClr val="000000"/>
                </a:solidFill>
                <a:latin typeface="Tahoma" charset="0"/>
              </a:rPr>
              <a:t> </a:t>
            </a:r>
          </a:p>
        </p:txBody>
      </p:sp>
    </p:spTree>
    <p:extLst>
      <p:ext uri="{BB962C8B-B14F-4D97-AF65-F5344CB8AC3E}">
        <p14:creationId xmlns:p14="http://schemas.microsoft.com/office/powerpoint/2010/main" val="26051358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456931" y="381560"/>
            <a:ext cx="8230138" cy="506827"/>
          </a:xfrm>
        </p:spPr>
        <p:txBody>
          <a:bodyPr/>
          <a:lstStyle/>
          <a:p>
            <a:r>
              <a:rPr lang="ru-RU" sz="3100" b="1">
                <a:solidFill>
                  <a:srgbClr val="E30803"/>
                </a:solidFill>
              </a:rPr>
              <a:t>Функция конъюнкция (логическое умножение) или функция И</a:t>
            </a:r>
            <a:r>
              <a:rPr lang="ru-RU" sz="4000"/>
              <a:t> </a:t>
            </a:r>
          </a:p>
        </p:txBody>
      </p:sp>
      <p:sp>
        <p:nvSpPr>
          <p:cNvPr id="409625" name="Rectangle 25"/>
          <p:cNvSpPr>
            <a:spLocks noChangeArrowheads="1"/>
          </p:cNvSpPr>
          <p:nvPr/>
        </p:nvSpPr>
        <p:spPr bwMode="auto">
          <a:xfrm>
            <a:off x="903111" y="980161"/>
            <a:ext cx="8574180" cy="103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681" tIns="39840" rIns="79681" bIns="39840" anchor="ctr">
            <a:spAutoFit/>
          </a:bodyPr>
          <a:lstStyle/>
          <a:p>
            <a:pPr indent="398404"/>
            <a:r>
              <a:rPr lang="ru-RU" sz="3100" b="1" i="1" dirty="0">
                <a:solidFill>
                  <a:srgbClr val="000000"/>
                </a:solidFill>
                <a:latin typeface="Tahoma" charset="0"/>
              </a:rPr>
              <a:t>         </a:t>
            </a:r>
          </a:p>
          <a:p>
            <a:pPr indent="398404"/>
            <a:r>
              <a:rPr lang="ru-RU" sz="2400" b="1" i="1" dirty="0">
                <a:solidFill>
                  <a:srgbClr val="000000"/>
                </a:solidFill>
                <a:latin typeface="Tahoma" charset="0"/>
              </a:rPr>
              <a:t>y = x1 &amp; x2 ,  x1 </a:t>
            </a:r>
            <a:r>
              <a:rPr lang="en-US" sz="2400" b="1" i="1" dirty="0" smtClean="0">
                <a:solidFill>
                  <a:srgbClr val="000000"/>
                </a:solidFill>
                <a:latin typeface="Tahoma" charset="0"/>
              </a:rPr>
              <a:t>^</a:t>
            </a:r>
            <a:r>
              <a:rPr lang="ru-RU" sz="2400" b="1" i="1" dirty="0" smtClean="0">
                <a:solidFill>
                  <a:srgbClr val="000000"/>
                </a:solidFill>
                <a:latin typeface="Tahoma" charset="0"/>
              </a:rPr>
              <a:t> </a:t>
            </a:r>
            <a:r>
              <a:rPr lang="ru-RU" sz="2400" b="1" i="1" dirty="0">
                <a:solidFill>
                  <a:srgbClr val="000000"/>
                </a:solidFill>
                <a:latin typeface="Tahoma" charset="0"/>
              </a:rPr>
              <a:t>x2  или  x1x2 (y равно x1 и x2).</a:t>
            </a:r>
            <a:r>
              <a:rPr lang="ru-RU" sz="3100" dirty="0">
                <a:solidFill>
                  <a:srgbClr val="000000"/>
                </a:solidFill>
                <a:latin typeface="Tahoma" charset="0"/>
              </a:rPr>
              <a:t> </a:t>
            </a:r>
          </a:p>
        </p:txBody>
      </p:sp>
      <p:graphicFrame>
        <p:nvGraphicFramePr>
          <p:cNvPr id="409723" name="Group 123"/>
          <p:cNvGraphicFramePr>
            <a:graphicFrameLocks noGrp="1"/>
          </p:cNvGraphicFramePr>
          <p:nvPr>
            <p:ph type="tbl" idx="1"/>
          </p:nvPr>
        </p:nvGraphicFramePr>
        <p:xfrm>
          <a:off x="2295408" y="2188570"/>
          <a:ext cx="4295153" cy="1557680"/>
        </p:xfrm>
        <a:graphic>
          <a:graphicData uri="http://schemas.openxmlformats.org/drawingml/2006/table">
            <a:tbl>
              <a:tblPr/>
              <a:tblGrid>
                <a:gridCol w="1554910">
                  <a:extLst>
                    <a:ext uri="{9D8B030D-6E8A-4147-A177-3AD203B41FA5}">
                      <a16:colId xmlns:a16="http://schemas.microsoft.com/office/drawing/2014/main" val="20000"/>
                    </a:ext>
                  </a:extLst>
                </a:gridCol>
                <a:gridCol w="1370794">
                  <a:extLst>
                    <a:ext uri="{9D8B030D-6E8A-4147-A177-3AD203B41FA5}">
                      <a16:colId xmlns:a16="http://schemas.microsoft.com/office/drawing/2014/main" val="20001"/>
                    </a:ext>
                  </a:extLst>
                </a:gridCol>
                <a:gridCol w="1369449">
                  <a:extLst>
                    <a:ext uri="{9D8B030D-6E8A-4147-A177-3AD203B41FA5}">
                      <a16:colId xmlns:a16="http://schemas.microsoft.com/office/drawing/2014/main" val="20002"/>
                    </a:ext>
                  </a:extLst>
                </a:gridCol>
              </a:tblGrid>
              <a:tr h="304096">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en-US" sz="1500" b="1" i="1" u="none" strike="noStrike" cap="none" normalizeH="0" baseline="0" smtClean="0">
                          <a:ln>
                            <a:noFill/>
                          </a:ln>
                          <a:solidFill>
                            <a:srgbClr val="000000"/>
                          </a:solidFill>
                          <a:effectLst/>
                          <a:latin typeface="Tahoma" charset="0"/>
                          <a:cs typeface="Times New Roman" pitchFamily="18" charset="0"/>
                        </a:rPr>
                        <a:t>X</a:t>
                      </a:r>
                      <a:r>
                        <a:rPr kumimoji="0" lang="ru-RU" sz="1500" b="1" i="1" u="none" strike="noStrike" cap="none" normalizeH="0" baseline="0" smtClean="0">
                          <a:ln>
                            <a:noFill/>
                          </a:ln>
                          <a:solidFill>
                            <a:srgbClr val="000000"/>
                          </a:solidFill>
                          <a:effectLst/>
                          <a:latin typeface="Tahoma" charset="0"/>
                          <a:cs typeface="Times New Roman" pitchFamily="18" charset="0"/>
                        </a:rPr>
                        <a:t>1</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en-US" sz="1500" b="1" i="1" u="none" strike="noStrike" cap="none" normalizeH="0" baseline="0" smtClean="0">
                          <a:ln>
                            <a:noFill/>
                          </a:ln>
                          <a:solidFill>
                            <a:srgbClr val="000000"/>
                          </a:solidFill>
                          <a:effectLst/>
                          <a:latin typeface="Tahoma" charset="0"/>
                          <a:cs typeface="Times New Roman" pitchFamily="18" charset="0"/>
                        </a:rPr>
                        <a:t>X</a:t>
                      </a:r>
                      <a:r>
                        <a:rPr kumimoji="0" lang="ru-RU" sz="1500" b="1" i="1" u="none" strike="noStrike" cap="none" normalizeH="0" baseline="0" smtClean="0">
                          <a:ln>
                            <a:noFill/>
                          </a:ln>
                          <a:solidFill>
                            <a:srgbClr val="000000"/>
                          </a:solidFill>
                          <a:effectLst/>
                          <a:latin typeface="Tahoma" charset="0"/>
                          <a:cs typeface="Times New Roman" pitchFamily="18" charset="0"/>
                        </a:rPr>
                        <a:t>2</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en-US" sz="1500" b="1" i="1" u="none" strike="noStrike" cap="none" normalizeH="0" baseline="0" smtClean="0">
                          <a:ln>
                            <a:noFill/>
                          </a:ln>
                          <a:solidFill>
                            <a:srgbClr val="000000"/>
                          </a:solidFill>
                          <a:effectLst/>
                          <a:latin typeface="Tahoma" charset="0"/>
                          <a:cs typeface="Times New Roman" pitchFamily="18" charset="0"/>
                        </a:rPr>
                        <a:t>Y</a:t>
                      </a:r>
                      <a:endParaRPr kumimoji="0" lang="en-US"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096">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en-US" sz="1500" b="1" i="1" u="none" strike="noStrike" cap="none" normalizeH="0" baseline="0" smtClean="0">
                          <a:ln>
                            <a:noFill/>
                          </a:ln>
                          <a:solidFill>
                            <a:srgbClr val="000000"/>
                          </a:solidFill>
                          <a:effectLst/>
                          <a:latin typeface="Tahoma" charset="0"/>
                          <a:cs typeface="Times New Roman" pitchFamily="18" charset="0"/>
                        </a:rPr>
                        <a:t>0</a:t>
                      </a:r>
                      <a:endParaRPr kumimoji="0" lang="en-US"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ru-RU" sz="1500" b="1" i="1" u="none" strike="noStrike" cap="none" normalizeH="0" baseline="0" smtClean="0">
                          <a:ln>
                            <a:noFill/>
                          </a:ln>
                          <a:solidFill>
                            <a:srgbClr val="000000"/>
                          </a:solidFill>
                          <a:effectLst/>
                          <a:latin typeface="Tahoma" charset="0"/>
                          <a:cs typeface="Times New Roman" pitchFamily="18" charset="0"/>
                        </a:rPr>
                        <a:t>0</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ru-RU" sz="1500" b="1" i="1" u="none" strike="noStrike" cap="none" normalizeH="0" baseline="0" smtClean="0">
                          <a:ln>
                            <a:noFill/>
                          </a:ln>
                          <a:solidFill>
                            <a:srgbClr val="000000"/>
                          </a:solidFill>
                          <a:effectLst/>
                          <a:latin typeface="Tahoma" charset="0"/>
                          <a:cs typeface="Times New Roman" pitchFamily="18" charset="0"/>
                        </a:rPr>
                        <a:t>0</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096">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en-US" sz="1500" b="1" i="1" u="none" strike="noStrike" cap="none" normalizeH="0" baseline="0" smtClean="0">
                          <a:ln>
                            <a:noFill/>
                          </a:ln>
                          <a:solidFill>
                            <a:srgbClr val="000000"/>
                          </a:solidFill>
                          <a:effectLst/>
                          <a:latin typeface="Tahoma" charset="0"/>
                          <a:cs typeface="Times New Roman" pitchFamily="18" charset="0"/>
                        </a:rPr>
                        <a:t>1</a:t>
                      </a:r>
                      <a:endParaRPr kumimoji="0" lang="en-US"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ru-RU" sz="1500" b="1" i="1" u="none" strike="noStrike" cap="none" normalizeH="0" baseline="0" smtClean="0">
                          <a:ln>
                            <a:noFill/>
                          </a:ln>
                          <a:solidFill>
                            <a:srgbClr val="000000"/>
                          </a:solidFill>
                          <a:effectLst/>
                          <a:latin typeface="Tahoma" charset="0"/>
                          <a:cs typeface="Times New Roman" pitchFamily="18" charset="0"/>
                        </a:rPr>
                        <a:t>0</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ru-RU" sz="1500" b="1" i="1" u="none" strike="noStrike" cap="none" normalizeH="0" baseline="0" smtClean="0">
                          <a:ln>
                            <a:noFill/>
                          </a:ln>
                          <a:solidFill>
                            <a:srgbClr val="000000"/>
                          </a:solidFill>
                          <a:effectLst/>
                          <a:latin typeface="Tahoma" charset="0"/>
                          <a:cs typeface="Times New Roman" pitchFamily="18" charset="0"/>
                        </a:rPr>
                        <a:t>0</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096">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ru-RU" sz="1500" b="1" i="1" u="none" strike="noStrike" cap="none" normalizeH="0" baseline="0" smtClean="0">
                          <a:ln>
                            <a:noFill/>
                          </a:ln>
                          <a:solidFill>
                            <a:srgbClr val="000000"/>
                          </a:solidFill>
                          <a:effectLst/>
                          <a:latin typeface="Tahoma" charset="0"/>
                          <a:cs typeface="Times New Roman" pitchFamily="18" charset="0"/>
                        </a:rPr>
                        <a:t>0</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ru-RU" sz="1500" b="1" i="1" u="none" strike="noStrike" cap="none" normalizeH="0" baseline="0" smtClean="0">
                          <a:ln>
                            <a:noFill/>
                          </a:ln>
                          <a:solidFill>
                            <a:srgbClr val="000000"/>
                          </a:solidFill>
                          <a:effectLst/>
                          <a:latin typeface="Tahoma" charset="0"/>
                          <a:cs typeface="Times New Roman" pitchFamily="18" charset="0"/>
                        </a:rPr>
                        <a:t>1</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ru-RU" sz="1500" b="1" i="1" u="none" strike="noStrike" cap="none" normalizeH="0" baseline="0" smtClean="0">
                          <a:ln>
                            <a:noFill/>
                          </a:ln>
                          <a:solidFill>
                            <a:srgbClr val="000000"/>
                          </a:solidFill>
                          <a:effectLst/>
                          <a:latin typeface="Tahoma" charset="0"/>
                          <a:cs typeface="Times New Roman" pitchFamily="18" charset="0"/>
                        </a:rPr>
                        <a:t>0</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096">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ru-RU" sz="1500" b="1" i="1" u="none" strike="noStrike" cap="none" normalizeH="0" baseline="0" smtClean="0">
                          <a:ln>
                            <a:noFill/>
                          </a:ln>
                          <a:solidFill>
                            <a:srgbClr val="000000"/>
                          </a:solidFill>
                          <a:effectLst/>
                          <a:latin typeface="Tahoma" charset="0"/>
                          <a:cs typeface="Times New Roman" pitchFamily="18" charset="0"/>
                        </a:rPr>
                        <a:t>1</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ru-RU" sz="1500" b="1" i="1" u="none" strike="noStrike" cap="none" normalizeH="0" baseline="0" smtClean="0">
                          <a:ln>
                            <a:noFill/>
                          </a:ln>
                          <a:solidFill>
                            <a:srgbClr val="000000"/>
                          </a:solidFill>
                          <a:effectLst/>
                          <a:latin typeface="Tahoma" charset="0"/>
                          <a:cs typeface="Times New Roman" pitchFamily="18" charset="0"/>
                        </a:rPr>
                        <a:t>1</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3700" marR="0" lvl="0" indent="-393700" algn="ctr" defTabSz="1049338" rtl="0" eaLnBrk="1" fontAlgn="base" latinLnBrk="0" hangingPunct="1">
                        <a:lnSpc>
                          <a:spcPct val="100000"/>
                        </a:lnSpc>
                        <a:spcBef>
                          <a:spcPct val="0"/>
                        </a:spcBef>
                        <a:spcAft>
                          <a:spcPct val="0"/>
                        </a:spcAft>
                        <a:buClrTx/>
                        <a:buSzTx/>
                        <a:buFontTx/>
                        <a:buNone/>
                        <a:tabLst/>
                      </a:pPr>
                      <a:r>
                        <a:rPr kumimoji="0" lang="ru-RU" sz="1500" b="1" i="1" u="none" strike="noStrike" cap="none" normalizeH="0" baseline="0" smtClean="0">
                          <a:ln>
                            <a:noFill/>
                          </a:ln>
                          <a:solidFill>
                            <a:srgbClr val="000000"/>
                          </a:solidFill>
                          <a:effectLst/>
                          <a:latin typeface="Tahoma" charset="0"/>
                          <a:cs typeface="Times New Roman" pitchFamily="18" charset="0"/>
                        </a:rPr>
                        <a:t>1</a:t>
                      </a:r>
                      <a:endParaRPr kumimoji="0" lang="ru-RU" sz="15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409724" name="Group 124"/>
          <p:cNvGrpSpPr>
            <a:grpSpLocks/>
          </p:cNvGrpSpPr>
          <p:nvPr/>
        </p:nvGrpSpPr>
        <p:grpSpPr bwMode="auto">
          <a:xfrm>
            <a:off x="1569693" y="4595997"/>
            <a:ext cx="1941958" cy="1670225"/>
            <a:chOff x="2007" y="14808"/>
            <a:chExt cx="1462" cy="618"/>
          </a:xfrm>
        </p:grpSpPr>
        <p:sp>
          <p:nvSpPr>
            <p:cNvPr id="409725" name="Rectangle 125"/>
            <p:cNvSpPr>
              <a:spLocks noChangeArrowheads="1"/>
            </p:cNvSpPr>
            <p:nvPr/>
          </p:nvSpPr>
          <p:spPr bwMode="auto">
            <a:xfrm>
              <a:off x="2349" y="14808"/>
              <a:ext cx="457" cy="61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409726" name="Line 126"/>
            <p:cNvSpPr>
              <a:spLocks noChangeShapeType="1"/>
            </p:cNvSpPr>
            <p:nvPr/>
          </p:nvSpPr>
          <p:spPr bwMode="auto">
            <a:xfrm flipH="1">
              <a:off x="2007" y="15219"/>
              <a:ext cx="34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409727" name="Line 127"/>
            <p:cNvSpPr>
              <a:spLocks noChangeShapeType="1"/>
            </p:cNvSpPr>
            <p:nvPr/>
          </p:nvSpPr>
          <p:spPr bwMode="auto">
            <a:xfrm>
              <a:off x="2814" y="15025"/>
              <a:ext cx="343" cy="1"/>
            </a:xfrm>
            <a:prstGeom prst="line">
              <a:avLst/>
            </a:prstGeom>
            <a:noFill/>
            <a:ln w="12700">
              <a:solidFill>
                <a:srgbClr val="000000"/>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409728" name="Line 128"/>
            <p:cNvSpPr>
              <a:spLocks noChangeShapeType="1"/>
            </p:cNvSpPr>
            <p:nvPr/>
          </p:nvSpPr>
          <p:spPr bwMode="auto">
            <a:xfrm flipH="1">
              <a:off x="2007" y="14877"/>
              <a:ext cx="34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409729" name="Rectangle 129"/>
            <p:cNvSpPr>
              <a:spLocks noChangeArrowheads="1"/>
            </p:cNvSpPr>
            <p:nvPr/>
          </p:nvSpPr>
          <p:spPr bwMode="auto">
            <a:xfrm>
              <a:off x="2406" y="14852"/>
              <a:ext cx="172" cy="312"/>
            </a:xfrm>
            <a:prstGeom prst="rect">
              <a:avLst/>
            </a:prstGeom>
            <a:noFill/>
            <a:ln w="12700">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r>
                <a:rPr lang="ru-RU" sz="2100" b="1" i="1">
                  <a:solidFill>
                    <a:srgbClr val="000000"/>
                  </a:solidFill>
                </a:rPr>
                <a:t>&amp;</a:t>
              </a:r>
            </a:p>
          </p:txBody>
        </p:sp>
        <p:sp>
          <p:nvSpPr>
            <p:cNvPr id="409730" name="Rectangle 130"/>
            <p:cNvSpPr>
              <a:spLocks noChangeArrowheads="1"/>
            </p:cNvSpPr>
            <p:nvPr/>
          </p:nvSpPr>
          <p:spPr bwMode="auto">
            <a:xfrm>
              <a:off x="3240" y="14939"/>
              <a:ext cx="229"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r>
                <a:rPr lang="ru-RU" sz="1700" b="1">
                  <a:solidFill>
                    <a:srgbClr val="000000"/>
                  </a:solidFill>
                </a:rPr>
                <a:t>y</a:t>
              </a:r>
              <a:endParaRPr lang="ru-RU" sz="1700">
                <a:solidFill>
                  <a:srgbClr val="000000"/>
                </a:solidFill>
              </a:endParaRPr>
            </a:p>
          </p:txBody>
        </p:sp>
      </p:grpSp>
      <p:sp>
        <p:nvSpPr>
          <p:cNvPr id="409731" name="Rectangle 131"/>
          <p:cNvSpPr>
            <a:spLocks noChangeArrowheads="1"/>
          </p:cNvSpPr>
          <p:nvPr/>
        </p:nvSpPr>
        <p:spPr bwMode="auto">
          <a:xfrm>
            <a:off x="1075133" y="5575095"/>
            <a:ext cx="548317" cy="575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067" tIns="11067" rIns="11067" bIns="11067"/>
          <a:lstStyle/>
          <a:p>
            <a:r>
              <a:rPr lang="ru-RU" sz="1400" b="1" i="1">
                <a:solidFill>
                  <a:srgbClr val="000000"/>
                </a:solidFill>
                <a:latin typeface="Tahoma" charset="0"/>
              </a:rPr>
              <a:t>x2</a:t>
            </a:r>
            <a:endParaRPr lang="ru-RU" b="1" i="1">
              <a:solidFill>
                <a:srgbClr val="000000"/>
              </a:solidFill>
              <a:latin typeface="Tahoma" charset="0"/>
            </a:endParaRPr>
          </a:p>
        </p:txBody>
      </p:sp>
      <p:sp>
        <p:nvSpPr>
          <p:cNvPr id="409732" name="Rectangle 132"/>
          <p:cNvSpPr>
            <a:spLocks noChangeArrowheads="1"/>
          </p:cNvSpPr>
          <p:nvPr/>
        </p:nvSpPr>
        <p:spPr bwMode="auto">
          <a:xfrm>
            <a:off x="1096636" y="4630554"/>
            <a:ext cx="454243" cy="656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067" tIns="11067" rIns="11067" bIns="11067"/>
          <a:lstStyle/>
          <a:p>
            <a:r>
              <a:rPr lang="ru-RU" sz="1400" b="1" i="1">
                <a:solidFill>
                  <a:srgbClr val="000000"/>
                </a:solidFill>
                <a:latin typeface="Tahoma" charset="0"/>
              </a:rPr>
              <a:t>x1</a:t>
            </a:r>
            <a:endParaRPr lang="ru-RU" b="1" i="1">
              <a:solidFill>
                <a:srgbClr val="000000"/>
              </a:solidFill>
              <a:latin typeface="Tahoma" charset="0"/>
            </a:endParaRPr>
          </a:p>
        </p:txBody>
      </p:sp>
      <p:pic>
        <p:nvPicPr>
          <p:cNvPr id="409739" name="Picture 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900" y="4715506"/>
            <a:ext cx="3006338" cy="1350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6536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456931" y="381560"/>
            <a:ext cx="8230138" cy="506827"/>
          </a:xfrm>
        </p:spPr>
        <p:txBody>
          <a:bodyPr/>
          <a:lstStyle/>
          <a:p>
            <a:r>
              <a:rPr lang="ru-RU" sz="2800" b="1">
                <a:solidFill>
                  <a:srgbClr val="E30803"/>
                </a:solidFill>
              </a:rPr>
              <a:t>Функция дизъюнкция (логическое сложение) или функция ИЛИ</a:t>
            </a:r>
            <a:r>
              <a:rPr lang="ru-RU" sz="4000"/>
              <a:t> </a:t>
            </a:r>
          </a:p>
        </p:txBody>
      </p:sp>
      <p:sp>
        <p:nvSpPr>
          <p:cNvPr id="412675" name="Rectangle 3"/>
          <p:cNvSpPr>
            <a:spLocks noChangeArrowheads="1"/>
          </p:cNvSpPr>
          <p:nvPr/>
        </p:nvSpPr>
        <p:spPr bwMode="auto">
          <a:xfrm>
            <a:off x="903111" y="734578"/>
            <a:ext cx="8574180" cy="88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681" tIns="39840" rIns="79681" bIns="39840" anchor="ctr">
            <a:spAutoFit/>
          </a:bodyPr>
          <a:lstStyle/>
          <a:p>
            <a:pPr indent="398404"/>
            <a:r>
              <a:rPr lang="ru-RU" sz="3100" b="1" i="1" dirty="0">
                <a:solidFill>
                  <a:srgbClr val="000000"/>
                </a:solidFill>
                <a:latin typeface="Tahoma" charset="0"/>
              </a:rPr>
              <a:t>         </a:t>
            </a:r>
          </a:p>
          <a:p>
            <a:pPr indent="398404"/>
            <a:r>
              <a:rPr lang="ru-RU" sz="2100" b="1" i="1" dirty="0">
                <a:solidFill>
                  <a:srgbClr val="000000"/>
                </a:solidFill>
                <a:latin typeface="Tahoma" charset="0"/>
              </a:rPr>
              <a:t>           y = x1</a:t>
            </a:r>
            <a:r>
              <a:rPr lang="ar-SA" sz="1800" b="1" i="1" dirty="0">
                <a:solidFill>
                  <a:srgbClr val="000000"/>
                </a:solidFill>
                <a:latin typeface="Tahoma" charset="0"/>
              </a:rPr>
              <a:t>٧</a:t>
            </a:r>
            <a:r>
              <a:rPr lang="ru-RU" sz="2100" b="1" i="1" dirty="0">
                <a:solidFill>
                  <a:srgbClr val="000000"/>
                </a:solidFill>
                <a:latin typeface="Tahoma" charset="0"/>
              </a:rPr>
              <a:t>x2, x1+x2 ( y равно x1 или x2). </a:t>
            </a:r>
          </a:p>
        </p:txBody>
      </p:sp>
      <p:sp>
        <p:nvSpPr>
          <p:cNvPr id="412709" name="Rectangle 37"/>
          <p:cNvSpPr>
            <a:spLocks noChangeArrowheads="1"/>
          </p:cNvSpPr>
          <p:nvPr/>
        </p:nvSpPr>
        <p:spPr bwMode="auto">
          <a:xfrm>
            <a:off x="1268656" y="5310162"/>
            <a:ext cx="548317" cy="575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067" tIns="11067" rIns="11067" bIns="11067"/>
          <a:lstStyle/>
          <a:p>
            <a:r>
              <a:rPr lang="ru-RU" sz="1400" b="1" i="1">
                <a:solidFill>
                  <a:srgbClr val="000000"/>
                </a:solidFill>
                <a:latin typeface="Tahoma" charset="0"/>
              </a:rPr>
              <a:t>x2</a:t>
            </a:r>
            <a:endParaRPr lang="ru-RU" b="1" i="1">
              <a:solidFill>
                <a:srgbClr val="000000"/>
              </a:solidFill>
              <a:latin typeface="Tahoma" charset="0"/>
            </a:endParaRPr>
          </a:p>
        </p:txBody>
      </p:sp>
      <p:sp>
        <p:nvSpPr>
          <p:cNvPr id="412710" name="Rectangle 38"/>
          <p:cNvSpPr>
            <a:spLocks noChangeArrowheads="1"/>
          </p:cNvSpPr>
          <p:nvPr/>
        </p:nvSpPr>
        <p:spPr bwMode="auto">
          <a:xfrm>
            <a:off x="1290159" y="4595997"/>
            <a:ext cx="454243" cy="656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067" tIns="11067" rIns="11067" bIns="11067"/>
          <a:lstStyle/>
          <a:p>
            <a:r>
              <a:rPr lang="ru-RU" sz="1400" b="1" i="1">
                <a:solidFill>
                  <a:srgbClr val="000000"/>
                </a:solidFill>
                <a:latin typeface="Tahoma" charset="0"/>
              </a:rPr>
              <a:t>x1</a:t>
            </a:r>
            <a:endParaRPr lang="ru-RU" b="1" i="1">
              <a:solidFill>
                <a:srgbClr val="000000"/>
              </a:solidFill>
              <a:latin typeface="Tahoma" charset="0"/>
            </a:endParaRPr>
          </a:p>
        </p:txBody>
      </p:sp>
      <p:graphicFrame>
        <p:nvGraphicFramePr>
          <p:cNvPr id="412810" name="Group 138"/>
          <p:cNvGraphicFramePr>
            <a:graphicFrameLocks noGrp="1"/>
          </p:cNvGraphicFramePr>
          <p:nvPr>
            <p:ph type="tbl" idx="1"/>
          </p:nvPr>
        </p:nvGraphicFramePr>
        <p:xfrm>
          <a:off x="2015873" y="1762375"/>
          <a:ext cx="4370413" cy="2091080"/>
        </p:xfrm>
        <a:graphic>
          <a:graphicData uri="http://schemas.openxmlformats.org/drawingml/2006/table">
            <a:tbl>
              <a:tblPr/>
              <a:tblGrid>
                <a:gridCol w="1583132">
                  <a:extLst>
                    <a:ext uri="{9D8B030D-6E8A-4147-A177-3AD203B41FA5}">
                      <a16:colId xmlns:a16="http://schemas.microsoft.com/office/drawing/2014/main" val="20000"/>
                    </a:ext>
                  </a:extLst>
                </a:gridCol>
                <a:gridCol w="1393641">
                  <a:extLst>
                    <a:ext uri="{9D8B030D-6E8A-4147-A177-3AD203B41FA5}">
                      <a16:colId xmlns:a16="http://schemas.microsoft.com/office/drawing/2014/main" val="20001"/>
                    </a:ext>
                  </a:extLst>
                </a:gridCol>
                <a:gridCol w="1393640">
                  <a:extLst>
                    <a:ext uri="{9D8B030D-6E8A-4147-A177-3AD203B41FA5}">
                      <a16:colId xmlns:a16="http://schemas.microsoft.com/office/drawing/2014/main" val="20002"/>
                    </a:ext>
                  </a:extLst>
                </a:gridCol>
              </a:tblGrid>
              <a:tr h="41467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smtClean="0">
                          <a:ln>
                            <a:noFill/>
                          </a:ln>
                          <a:solidFill>
                            <a:srgbClr val="000000"/>
                          </a:solidFill>
                          <a:effectLst/>
                          <a:latin typeface="Tahoma" charset="0"/>
                          <a:cs typeface="Times New Roman" pitchFamily="18" charset="0"/>
                        </a:rPr>
                        <a:t>X</a:t>
                      </a:r>
                      <a:r>
                        <a:rPr kumimoji="0" lang="ru-RU" sz="2200" b="1" i="1" u="none" strike="noStrike" cap="none" normalizeH="0" baseline="0" smtClean="0">
                          <a:ln>
                            <a:noFill/>
                          </a:ln>
                          <a:solidFill>
                            <a:srgbClr val="000000"/>
                          </a:solidFill>
                          <a:effectLst/>
                          <a:latin typeface="Tahoma" charset="0"/>
                          <a:cs typeface="Times New Roman" pitchFamily="18" charset="0"/>
                        </a:rPr>
                        <a:t>1</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smtClean="0">
                          <a:ln>
                            <a:noFill/>
                          </a:ln>
                          <a:solidFill>
                            <a:srgbClr val="000000"/>
                          </a:solidFill>
                          <a:effectLst/>
                          <a:latin typeface="Tahoma" charset="0"/>
                          <a:cs typeface="Times New Roman" pitchFamily="18" charset="0"/>
                        </a:rPr>
                        <a:t>X</a:t>
                      </a:r>
                      <a:r>
                        <a:rPr kumimoji="0" lang="ru-RU" sz="2200" b="1" i="1" u="none" strike="noStrike" cap="none" normalizeH="0" baseline="0" smtClean="0">
                          <a:ln>
                            <a:noFill/>
                          </a:ln>
                          <a:solidFill>
                            <a:srgbClr val="000000"/>
                          </a:solidFill>
                          <a:effectLst/>
                          <a:latin typeface="Tahoma" charset="0"/>
                          <a:cs typeface="Times New Roman" pitchFamily="18" charset="0"/>
                        </a:rPr>
                        <a:t>2</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smtClean="0">
                          <a:ln>
                            <a:noFill/>
                          </a:ln>
                          <a:solidFill>
                            <a:srgbClr val="000000"/>
                          </a:solidFill>
                          <a:effectLst/>
                          <a:latin typeface="Tahoma" charset="0"/>
                          <a:cs typeface="Times New Roman" pitchFamily="18" charset="0"/>
                        </a:rPr>
                        <a:t>Y</a:t>
                      </a:r>
                      <a:endParaRPr kumimoji="0" lang="en-US"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67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smtClean="0">
                          <a:ln>
                            <a:noFill/>
                          </a:ln>
                          <a:solidFill>
                            <a:srgbClr val="000000"/>
                          </a:solidFill>
                          <a:effectLst/>
                          <a:latin typeface="Tahoma" charset="0"/>
                          <a:cs typeface="Times New Roman" pitchFamily="18" charset="0"/>
                        </a:rPr>
                        <a:t>0</a:t>
                      </a:r>
                      <a:endParaRPr kumimoji="0" lang="en-US"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1" i="1" u="none" strike="noStrike" cap="none" normalizeH="0" baseline="0" smtClean="0">
                          <a:ln>
                            <a:noFill/>
                          </a:ln>
                          <a:solidFill>
                            <a:srgbClr val="000000"/>
                          </a:solidFill>
                          <a:effectLst/>
                          <a:latin typeface="Tahoma" charset="0"/>
                          <a:cs typeface="Times New Roman" pitchFamily="18" charset="0"/>
                        </a:rPr>
                        <a:t>0</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1" i="1" u="none" strike="noStrike" cap="none" normalizeH="0" baseline="0" smtClean="0">
                          <a:ln>
                            <a:noFill/>
                          </a:ln>
                          <a:solidFill>
                            <a:srgbClr val="000000"/>
                          </a:solidFill>
                          <a:effectLst/>
                          <a:latin typeface="Tahoma" charset="0"/>
                          <a:cs typeface="Times New Roman" pitchFamily="18" charset="0"/>
                        </a:rPr>
                        <a:t>0</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67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1" u="none" strike="noStrike" cap="none" normalizeH="0" baseline="0" smtClean="0">
                          <a:ln>
                            <a:noFill/>
                          </a:ln>
                          <a:solidFill>
                            <a:srgbClr val="000000"/>
                          </a:solidFill>
                          <a:effectLst/>
                          <a:latin typeface="Tahoma" charset="0"/>
                          <a:cs typeface="Times New Roman" pitchFamily="18" charset="0"/>
                        </a:rPr>
                        <a:t>1</a:t>
                      </a:r>
                      <a:endParaRPr kumimoji="0" lang="en-US"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1" i="1" u="none" strike="noStrike" cap="none" normalizeH="0" baseline="0" smtClean="0">
                          <a:ln>
                            <a:noFill/>
                          </a:ln>
                          <a:solidFill>
                            <a:srgbClr val="000000"/>
                          </a:solidFill>
                          <a:effectLst/>
                          <a:latin typeface="Tahoma" charset="0"/>
                          <a:cs typeface="Times New Roman" pitchFamily="18" charset="0"/>
                        </a:rPr>
                        <a:t>0</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1" i="1" u="none" strike="noStrike" cap="none" normalizeH="0" baseline="0" smtClean="0">
                          <a:ln>
                            <a:noFill/>
                          </a:ln>
                          <a:solidFill>
                            <a:srgbClr val="000000"/>
                          </a:solidFill>
                          <a:effectLst/>
                          <a:latin typeface="Tahoma" charset="0"/>
                          <a:cs typeface="Times New Roman" pitchFamily="18" charset="0"/>
                        </a:rPr>
                        <a:t>1</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67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1" i="1" u="none" strike="noStrike" cap="none" normalizeH="0" baseline="0" smtClean="0">
                          <a:ln>
                            <a:noFill/>
                          </a:ln>
                          <a:solidFill>
                            <a:srgbClr val="000000"/>
                          </a:solidFill>
                          <a:effectLst/>
                          <a:latin typeface="Tahoma" charset="0"/>
                          <a:cs typeface="Times New Roman" pitchFamily="18" charset="0"/>
                        </a:rPr>
                        <a:t>0</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1" i="1" u="none" strike="noStrike" cap="none" normalizeH="0" baseline="0" smtClean="0">
                          <a:ln>
                            <a:noFill/>
                          </a:ln>
                          <a:solidFill>
                            <a:srgbClr val="000000"/>
                          </a:solidFill>
                          <a:effectLst/>
                          <a:latin typeface="Tahoma" charset="0"/>
                          <a:cs typeface="Times New Roman" pitchFamily="18" charset="0"/>
                        </a:rPr>
                        <a:t>1</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1" i="1" u="none" strike="noStrike" cap="none" normalizeH="0" baseline="0" smtClean="0">
                          <a:ln>
                            <a:noFill/>
                          </a:ln>
                          <a:solidFill>
                            <a:srgbClr val="000000"/>
                          </a:solidFill>
                          <a:effectLst/>
                          <a:latin typeface="Tahoma" charset="0"/>
                          <a:cs typeface="Times New Roman" pitchFamily="18" charset="0"/>
                        </a:rPr>
                        <a:t>1</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467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1" i="1" u="none" strike="noStrike" cap="none" normalizeH="0" baseline="0" smtClean="0">
                          <a:ln>
                            <a:noFill/>
                          </a:ln>
                          <a:solidFill>
                            <a:srgbClr val="000000"/>
                          </a:solidFill>
                          <a:effectLst/>
                          <a:latin typeface="Tahoma" charset="0"/>
                          <a:cs typeface="Times New Roman" pitchFamily="18" charset="0"/>
                        </a:rPr>
                        <a:t>1</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1" i="1" u="none" strike="noStrike" cap="none" normalizeH="0" baseline="0" smtClean="0">
                          <a:ln>
                            <a:noFill/>
                          </a:ln>
                          <a:solidFill>
                            <a:srgbClr val="000000"/>
                          </a:solidFill>
                          <a:effectLst/>
                          <a:latin typeface="Tahoma" charset="0"/>
                          <a:cs typeface="Times New Roman" pitchFamily="18" charset="0"/>
                        </a:rPr>
                        <a:t>1</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200" b="1" i="1" u="none" strike="noStrike" cap="none" normalizeH="0" baseline="0" smtClean="0">
                          <a:ln>
                            <a:noFill/>
                          </a:ln>
                          <a:solidFill>
                            <a:srgbClr val="000000"/>
                          </a:solidFill>
                          <a:effectLst/>
                          <a:latin typeface="Tahoma" charset="0"/>
                          <a:cs typeface="Times New Roman" pitchFamily="18" charset="0"/>
                        </a:rPr>
                        <a:t>1</a:t>
                      </a:r>
                      <a:endParaRPr kumimoji="0" lang="ru-RU" sz="2200" b="1" i="1" u="none" strike="noStrike" cap="none" normalizeH="0" baseline="0" smtClean="0">
                        <a:ln>
                          <a:noFill/>
                        </a:ln>
                        <a:solidFill>
                          <a:srgbClr val="000000"/>
                        </a:solidFill>
                        <a:effectLst/>
                        <a:latin typeface="Tahoma" charset="0"/>
                      </a:endParaRPr>
                    </a:p>
                  </a:txBody>
                  <a:tcPr marL="77410" marR="77410" marT="41468" marB="4146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412811" name="Group 139"/>
          <p:cNvGrpSpPr>
            <a:grpSpLocks/>
          </p:cNvGrpSpPr>
          <p:nvPr/>
        </p:nvGrpSpPr>
        <p:grpSpPr bwMode="auto">
          <a:xfrm>
            <a:off x="1537439" y="4508167"/>
            <a:ext cx="1935238" cy="1487363"/>
            <a:chOff x="1941" y="7677"/>
            <a:chExt cx="1255" cy="616"/>
          </a:xfrm>
        </p:grpSpPr>
        <p:sp>
          <p:nvSpPr>
            <p:cNvPr id="412812" name="Rectangle 140"/>
            <p:cNvSpPr>
              <a:spLocks noChangeArrowheads="1"/>
            </p:cNvSpPr>
            <p:nvPr/>
          </p:nvSpPr>
          <p:spPr bwMode="auto">
            <a:xfrm>
              <a:off x="2283" y="7677"/>
              <a:ext cx="457" cy="616"/>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412813" name="Line 141"/>
            <p:cNvSpPr>
              <a:spLocks noChangeShapeType="1"/>
            </p:cNvSpPr>
            <p:nvPr/>
          </p:nvSpPr>
          <p:spPr bwMode="auto">
            <a:xfrm flipH="1">
              <a:off x="1941" y="8031"/>
              <a:ext cx="34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412814" name="Line 142"/>
            <p:cNvSpPr>
              <a:spLocks noChangeShapeType="1"/>
            </p:cNvSpPr>
            <p:nvPr/>
          </p:nvSpPr>
          <p:spPr bwMode="auto">
            <a:xfrm flipH="1">
              <a:off x="1941" y="7848"/>
              <a:ext cx="343"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sp>
          <p:nvSpPr>
            <p:cNvPr id="412815" name="Rectangle 143"/>
            <p:cNvSpPr>
              <a:spLocks noChangeArrowheads="1"/>
            </p:cNvSpPr>
            <p:nvPr/>
          </p:nvSpPr>
          <p:spPr bwMode="auto">
            <a:xfrm>
              <a:off x="2340" y="7739"/>
              <a:ext cx="172" cy="229"/>
            </a:xfrm>
            <a:prstGeom prst="rect">
              <a:avLst/>
            </a:prstGeom>
            <a:noFill/>
            <a:ln w="12700">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p>
              <a:r>
                <a:rPr lang="ru-RU" sz="2100" b="1" i="1">
                  <a:solidFill>
                    <a:srgbClr val="000000"/>
                  </a:solidFill>
                  <a:latin typeface="Tahoma" charset="0"/>
                </a:rPr>
                <a:t>1</a:t>
              </a:r>
            </a:p>
          </p:txBody>
        </p:sp>
        <p:sp>
          <p:nvSpPr>
            <p:cNvPr id="412816" name="Line 144"/>
            <p:cNvSpPr>
              <a:spLocks noChangeShapeType="1"/>
            </p:cNvSpPr>
            <p:nvPr/>
          </p:nvSpPr>
          <p:spPr bwMode="auto">
            <a:xfrm>
              <a:off x="2739" y="7883"/>
              <a:ext cx="457" cy="1"/>
            </a:xfrm>
            <a:prstGeom prst="line">
              <a:avLst/>
            </a:prstGeom>
            <a:noFill/>
            <a:ln w="12700">
              <a:solidFill>
                <a:srgbClr val="000000"/>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ru-RU"/>
            </a:p>
          </p:txBody>
        </p:sp>
      </p:grpSp>
      <p:sp>
        <p:nvSpPr>
          <p:cNvPr id="412817" name="Rectangle 145"/>
          <p:cNvSpPr>
            <a:spLocks noChangeArrowheads="1"/>
          </p:cNvSpPr>
          <p:nvPr/>
        </p:nvSpPr>
        <p:spPr bwMode="auto">
          <a:xfrm>
            <a:off x="3569439" y="4876768"/>
            <a:ext cx="193524" cy="3110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067" tIns="11067" rIns="11067" bIns="11067"/>
          <a:lstStyle/>
          <a:p>
            <a:r>
              <a:rPr lang="ru-RU" sz="2100" b="1" i="1">
                <a:solidFill>
                  <a:srgbClr val="000000"/>
                </a:solidFill>
              </a:rPr>
              <a:t>y</a:t>
            </a:r>
          </a:p>
        </p:txBody>
      </p:sp>
      <p:pic>
        <p:nvPicPr>
          <p:cNvPr id="412818" name="Picture 1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1820" y="4623355"/>
            <a:ext cx="2574942" cy="122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3795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7560" name="Object 8"/>
          <p:cNvGraphicFramePr>
            <a:graphicFrameLocks noGrp="1" noChangeAspect="1"/>
          </p:cNvGraphicFramePr>
          <p:nvPr>
            <p:ph/>
          </p:nvPr>
        </p:nvGraphicFramePr>
        <p:xfrm>
          <a:off x="1022720" y="-5759"/>
          <a:ext cx="7474857" cy="6834962"/>
        </p:xfrm>
        <a:graphic>
          <a:graphicData uri="http://schemas.openxmlformats.org/presentationml/2006/ole">
            <mc:AlternateContent xmlns:mc="http://schemas.openxmlformats.org/markup-compatibility/2006">
              <mc:Choice xmlns:v="urn:schemas-microsoft-com:vml" Requires="v">
                <p:oleObj spid="_x0000_s125956" name="CorelDRAW" r:id="rId3" imgW="7854249" imgH="6701699" progId="CorelDRAW.Graphic.13">
                  <p:embed/>
                </p:oleObj>
              </mc:Choice>
              <mc:Fallback>
                <p:oleObj name="CorelDRAW" r:id="rId3" imgW="7854249" imgH="6701699" progId="CorelDRAW.Graphic.13">
                  <p:embed/>
                  <p:pic>
                    <p:nvPicPr>
                      <p:cNvPr id="40756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720" y="-5759"/>
                        <a:ext cx="7474857" cy="68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43851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09" name="Object 9"/>
          <p:cNvGraphicFramePr>
            <a:graphicFrameLocks noGrp="1" noChangeAspect="1"/>
          </p:cNvGraphicFramePr>
          <p:nvPr>
            <p:ph/>
          </p:nvPr>
        </p:nvGraphicFramePr>
        <p:xfrm>
          <a:off x="1560287" y="24478"/>
          <a:ext cx="6394349" cy="6824883"/>
        </p:xfrm>
        <a:graphic>
          <a:graphicData uri="http://schemas.openxmlformats.org/presentationml/2006/ole">
            <mc:AlternateContent xmlns:mc="http://schemas.openxmlformats.org/markup-compatibility/2006">
              <mc:Choice xmlns:v="urn:schemas-microsoft-com:vml" Requires="v">
                <p:oleObj spid="_x0000_s126980" name="CorelDRAW" r:id="rId3" imgW="7768417" imgH="7739807" progId="CorelDRAW.Graphic.13">
                  <p:embed/>
                </p:oleObj>
              </mc:Choice>
              <mc:Fallback>
                <p:oleObj name="CorelDRAW" r:id="rId3" imgW="7768417" imgH="7739807" progId="CorelDRAW.Graphic.13">
                  <p:embed/>
                  <p:pic>
                    <p:nvPicPr>
                      <p:cNvPr id="40960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287" y="24478"/>
                        <a:ext cx="6394349" cy="682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4468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0" y="215900"/>
            <a:ext cx="9144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2800" dirty="0">
                <a:solidFill>
                  <a:srgbClr val="FF0000"/>
                </a:solidFill>
              </a:rPr>
              <a:t>Сумматор по модулю 2</a:t>
            </a:r>
          </a:p>
        </p:txBody>
      </p:sp>
      <p:sp>
        <p:nvSpPr>
          <p:cNvPr id="22531"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pic>
        <p:nvPicPr>
          <p:cNvPr id="22532" name="Picture 24" descr="SxX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4963"/>
            <a:ext cx="6121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25" descr="h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3216275"/>
            <a:ext cx="1628775"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24874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3555" name="Прямоугольник 1"/>
          <p:cNvSpPr>
            <a:spLocks noChangeArrowheads="1"/>
          </p:cNvSpPr>
          <p:nvPr/>
        </p:nvSpPr>
        <p:spPr bwMode="auto">
          <a:xfrm>
            <a:off x="12700" y="260350"/>
            <a:ext cx="8951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Полусумматор</a:t>
            </a:r>
          </a:p>
        </p:txBody>
      </p:sp>
      <p:pic>
        <p:nvPicPr>
          <p:cNvPr id="23556" name="Picture 5" descr="Sx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922463"/>
            <a:ext cx="4286250"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6" descr="HS_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3208338"/>
            <a:ext cx="2500312"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7320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2700" y="1131888"/>
            <a:ext cx="91440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3200">
                <a:solidFill>
                  <a:srgbClr val="000000"/>
                </a:solidFill>
              </a:rPr>
              <a:t>Это класс устройств, общим свойством которых является способность оставаться в одном из двух (или нескольких) устойчивых состояниях и скачком изменять их под воздействием внешних входных сигналов. Состояние триггера определяют по сигналу на его выходе Q. Благодаря наличию двух устойчивых состояний триггер может хранить один бит информации: «0» (Q=0), либо «1» (Q=1).</a:t>
            </a:r>
            <a:endParaRPr lang="ru-RU" altLang="ru-RU" sz="3200">
              <a:solidFill>
                <a:srgbClr val="0070C0"/>
              </a:solidFill>
            </a:endParaRPr>
          </a:p>
        </p:txBody>
      </p:sp>
      <p:sp>
        <p:nvSpPr>
          <p:cNvPr id="24579"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4580" name="Прямоугольник 1"/>
          <p:cNvSpPr>
            <a:spLocks noChangeArrowheads="1"/>
          </p:cNvSpPr>
          <p:nvPr/>
        </p:nvSpPr>
        <p:spPr bwMode="auto">
          <a:xfrm>
            <a:off x="12700" y="260350"/>
            <a:ext cx="8951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Триггеры </a:t>
            </a:r>
          </a:p>
        </p:txBody>
      </p:sp>
    </p:spTree>
    <p:extLst>
      <p:ext uri="{BB962C8B-B14F-4D97-AF65-F5344CB8AC3E}">
        <p14:creationId xmlns:p14="http://schemas.microsoft.com/office/powerpoint/2010/main" val="612485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179512" y="2492375"/>
            <a:ext cx="8964488" cy="647700"/>
          </a:xfrm>
        </p:spPr>
        <p:txBody>
          <a:bodyPr/>
          <a:lstStyle/>
          <a:p>
            <a:pPr eaLnBrk="1" hangingPunct="1">
              <a:defRPr/>
            </a:pPr>
            <a:r>
              <a:rPr lang="ru-RU" sz="3200" dirty="0" smtClean="0">
                <a:solidFill>
                  <a:srgbClr val="FF3300"/>
                </a:solidFill>
              </a:rPr>
              <a:t>«</a:t>
            </a:r>
            <a:r>
              <a:rPr lang="ru-RU" b="1" dirty="0" smtClean="0">
                <a:solidFill>
                  <a:srgbClr val="FF3300"/>
                </a:solidFill>
              </a:rPr>
              <a:t>ОСНОВЫ ПОСТРОЕНИЯ ЭВМ</a:t>
            </a:r>
            <a:r>
              <a:rPr lang="ru-RU" dirty="0" smtClean="0">
                <a:solidFill>
                  <a:srgbClr val="FF3300"/>
                </a:solidFill>
              </a:rPr>
              <a:t> </a:t>
            </a:r>
            <a:r>
              <a:rPr lang="ru-RU" sz="3200" dirty="0" smtClean="0">
                <a:solidFill>
                  <a:srgbClr val="FF3300"/>
                </a:solidFill>
              </a:rPr>
              <a:t>»</a:t>
            </a:r>
          </a:p>
        </p:txBody>
      </p:sp>
      <p:sp>
        <p:nvSpPr>
          <p:cNvPr id="6149" name="Rectangle 5"/>
          <p:cNvSpPr>
            <a:spLocks noChangeArrowheads="1"/>
          </p:cNvSpPr>
          <p:nvPr/>
        </p:nvSpPr>
        <p:spPr bwMode="auto">
          <a:xfrm>
            <a:off x="179512" y="4005263"/>
            <a:ext cx="8784976" cy="125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defRPr/>
            </a:pPr>
            <a:r>
              <a:rPr lang="ru-RU" sz="4000" b="1" dirty="0" smtClean="0">
                <a:solidFill>
                  <a:srgbClr val="000000"/>
                </a:solidFill>
                <a:effectLst>
                  <a:outerShdw blurRad="38100" dist="38100" dir="2700000" algn="tl">
                    <a:srgbClr val="FFFFFF"/>
                  </a:outerShdw>
                </a:effectLst>
                <a:latin typeface="Arial" charset="0"/>
              </a:rPr>
              <a:t>“</a:t>
            </a:r>
            <a:r>
              <a:rPr lang="ru-RU" sz="4400" dirty="0">
                <a:solidFill>
                  <a:schemeClr val="tx2"/>
                </a:solidFill>
                <a:effectLst>
                  <a:outerShdw blurRad="38100" dist="38100" dir="2700000" algn="tl">
                    <a:srgbClr val="000000"/>
                  </a:outerShdw>
                </a:effectLst>
                <a:latin typeface="Arial" charset="0"/>
              </a:rPr>
              <a:t>Состав и назначение опций </a:t>
            </a:r>
            <a:r>
              <a:rPr lang="en-US" sz="4400" dirty="0">
                <a:solidFill>
                  <a:schemeClr val="tx2"/>
                </a:solidFill>
                <a:effectLst>
                  <a:outerShdw blurRad="38100" dist="38100" dir="2700000" algn="tl">
                    <a:srgbClr val="000000"/>
                  </a:outerShdw>
                </a:effectLst>
                <a:latin typeface="Arial" charset="0"/>
              </a:rPr>
              <a:t>BIOS</a:t>
            </a:r>
            <a:r>
              <a:rPr lang="ru-RU" sz="4000" b="1" dirty="0">
                <a:solidFill>
                  <a:srgbClr val="000000"/>
                </a:solidFill>
                <a:effectLst>
                  <a:outerShdw blurRad="38100" dist="38100" dir="2700000" algn="tl">
                    <a:srgbClr val="FFFFFF"/>
                  </a:outerShdw>
                </a:effectLst>
                <a:latin typeface="Arial" charset="0"/>
              </a:rPr>
              <a:t>”</a:t>
            </a:r>
          </a:p>
        </p:txBody>
      </p:sp>
    </p:spTree>
    <p:extLst>
      <p:ext uri="{BB962C8B-B14F-4D97-AF65-F5344CB8AC3E}">
        <p14:creationId xmlns:p14="http://schemas.microsoft.com/office/powerpoint/2010/main" val="157415276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12700" y="1460500"/>
            <a:ext cx="9144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514350" indent="-5143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buFontTx/>
              <a:buAutoNum type="arabicPeriod"/>
            </a:pPr>
            <a:r>
              <a:rPr lang="ru-RU" altLang="ru-RU" sz="3200">
                <a:solidFill>
                  <a:srgbClr val="000000"/>
                </a:solidFill>
              </a:rPr>
              <a:t>Информационные – определяют информацию, которая будет записана в триггер (</a:t>
            </a:r>
            <a:r>
              <a:rPr lang="pt-BR" altLang="ru-RU" sz="3200">
                <a:solidFill>
                  <a:srgbClr val="000000"/>
                </a:solidFill>
              </a:rPr>
              <a:t>S, R, J, K, D, T</a:t>
            </a:r>
            <a:r>
              <a:rPr lang="ru-RU" altLang="ru-RU" sz="3200">
                <a:solidFill>
                  <a:srgbClr val="000000"/>
                </a:solidFill>
              </a:rPr>
              <a:t>). </a:t>
            </a:r>
          </a:p>
          <a:p>
            <a:pPr algn="just" eaLnBrk="1" hangingPunct="1">
              <a:buFontTx/>
              <a:buAutoNum type="arabicPeriod"/>
            </a:pPr>
            <a:r>
              <a:rPr lang="ru-RU" altLang="ru-RU" sz="3200">
                <a:solidFill>
                  <a:srgbClr val="000000"/>
                </a:solidFill>
              </a:rPr>
              <a:t>Подготовительные (V) – разрешают действие информационных сигналов.</a:t>
            </a:r>
          </a:p>
          <a:p>
            <a:pPr algn="just" eaLnBrk="1" hangingPunct="1">
              <a:buFontTx/>
              <a:buAutoNum type="arabicPeriod"/>
            </a:pPr>
            <a:r>
              <a:rPr lang="ru-RU" altLang="ru-RU" sz="3200">
                <a:solidFill>
                  <a:srgbClr val="000000"/>
                </a:solidFill>
              </a:rPr>
              <a:t>Тактовые (синхронизирующие) (С) – задают момент приема входной информации триггером и служат для синхронизации работы ряда устройств).</a:t>
            </a:r>
          </a:p>
        </p:txBody>
      </p:sp>
      <p:sp>
        <p:nvSpPr>
          <p:cNvPr id="25603"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5604" name="Прямоугольник 1"/>
          <p:cNvSpPr>
            <a:spLocks noChangeArrowheads="1"/>
          </p:cNvSpPr>
          <p:nvPr/>
        </p:nvSpPr>
        <p:spPr bwMode="auto">
          <a:xfrm>
            <a:off x="12700" y="260350"/>
            <a:ext cx="8951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Категории входов (сигналов) триггера </a:t>
            </a:r>
          </a:p>
        </p:txBody>
      </p:sp>
    </p:spTree>
    <p:extLst>
      <p:ext uri="{BB962C8B-B14F-4D97-AF65-F5344CB8AC3E}">
        <p14:creationId xmlns:p14="http://schemas.microsoft.com/office/powerpoint/2010/main" val="180976900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1706563"/>
            <a:ext cx="9144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514350" indent="-5143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buFontTx/>
              <a:buAutoNum type="arabicPeriod"/>
            </a:pPr>
            <a:r>
              <a:rPr lang="ru-RU" altLang="ru-RU" sz="3200">
                <a:solidFill>
                  <a:srgbClr val="000000"/>
                </a:solidFill>
              </a:rPr>
              <a:t>RS–триггер (триггер с раздельными входами).</a:t>
            </a:r>
          </a:p>
          <a:p>
            <a:pPr algn="just" eaLnBrk="1" hangingPunct="1">
              <a:buFontTx/>
              <a:buAutoNum type="arabicPeriod"/>
            </a:pPr>
            <a:r>
              <a:rPr lang="ru-RU" altLang="ru-RU" sz="3200">
                <a:solidFill>
                  <a:srgbClr val="000000"/>
                </a:solidFill>
              </a:rPr>
              <a:t>D–триггер (триггер задержки).</a:t>
            </a:r>
          </a:p>
          <a:p>
            <a:pPr algn="just" eaLnBrk="1" hangingPunct="1">
              <a:buFontTx/>
              <a:buAutoNum type="arabicPeriod"/>
            </a:pPr>
            <a:r>
              <a:rPr lang="ru-RU" altLang="ru-RU" sz="3200">
                <a:solidFill>
                  <a:srgbClr val="000000"/>
                </a:solidFill>
              </a:rPr>
              <a:t>Т-триггер (счетный триггер).</a:t>
            </a:r>
          </a:p>
          <a:p>
            <a:pPr algn="just" eaLnBrk="1" hangingPunct="1">
              <a:buFontTx/>
              <a:buAutoNum type="arabicPeriod"/>
            </a:pPr>
            <a:r>
              <a:rPr lang="ru-RU" altLang="ru-RU" sz="3200">
                <a:solidFill>
                  <a:srgbClr val="000000"/>
                </a:solidFill>
              </a:rPr>
              <a:t>JK–триггер (универсальный триггер).</a:t>
            </a:r>
          </a:p>
          <a:p>
            <a:pPr algn="just" eaLnBrk="1" hangingPunct="1">
              <a:buFontTx/>
              <a:buAutoNum type="arabicPeriod"/>
            </a:pPr>
            <a:r>
              <a:rPr lang="ru-RU" altLang="ru-RU" sz="3200">
                <a:solidFill>
                  <a:srgbClr val="000000"/>
                </a:solidFill>
              </a:rPr>
              <a:t>Комбинированные триггеры, в которых имеется несколько групп входов.</a:t>
            </a:r>
            <a:endParaRPr lang="ru-RU" altLang="ru-RU" sz="3200">
              <a:solidFill>
                <a:srgbClr val="0070C0"/>
              </a:solidFill>
            </a:endParaRPr>
          </a:p>
        </p:txBody>
      </p:sp>
      <p:sp>
        <p:nvSpPr>
          <p:cNvPr id="26627"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6628" name="Прямоугольник 1"/>
          <p:cNvSpPr>
            <a:spLocks noChangeArrowheads="1"/>
          </p:cNvSpPr>
          <p:nvPr/>
        </p:nvSpPr>
        <p:spPr bwMode="auto">
          <a:xfrm>
            <a:off x="12700" y="260350"/>
            <a:ext cx="8951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Типы триггеров в зависимости от поступающих сигналов </a:t>
            </a:r>
          </a:p>
        </p:txBody>
      </p:sp>
    </p:spTree>
    <p:extLst>
      <p:ext uri="{BB962C8B-B14F-4D97-AF65-F5344CB8AC3E}">
        <p14:creationId xmlns:p14="http://schemas.microsoft.com/office/powerpoint/2010/main" val="365831885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0" y="1460500"/>
            <a:ext cx="91440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514350" indent="-5143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buFontTx/>
              <a:buAutoNum type="arabicPeriod"/>
            </a:pPr>
            <a:r>
              <a:rPr lang="ru-RU" altLang="ru-RU" sz="3200">
                <a:solidFill>
                  <a:srgbClr val="000000"/>
                </a:solidFill>
              </a:rPr>
              <a:t>При наличии у триггера тактового входа, он называется синхронным (для работы необходим дополнительный синхронизирующий импульс, который подается на тактовый вход.).</a:t>
            </a:r>
          </a:p>
          <a:p>
            <a:pPr algn="just" eaLnBrk="1" hangingPunct="1">
              <a:buFontTx/>
              <a:buAutoNum type="arabicPeriod"/>
            </a:pPr>
            <a:r>
              <a:rPr lang="ru-RU" altLang="ru-RU" sz="3200">
                <a:solidFill>
                  <a:srgbClr val="000000"/>
                </a:solidFill>
              </a:rPr>
              <a:t>Состояние асинхронного триггера изменяется в момент смены информационных сигналов. </a:t>
            </a:r>
            <a:endParaRPr lang="ru-RU" altLang="ru-RU" sz="3200">
              <a:solidFill>
                <a:srgbClr val="0070C0"/>
              </a:solidFill>
            </a:endParaRPr>
          </a:p>
        </p:txBody>
      </p:sp>
      <p:sp>
        <p:nvSpPr>
          <p:cNvPr id="27651"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7652" name="Прямоугольник 1"/>
          <p:cNvSpPr>
            <a:spLocks noChangeArrowheads="1"/>
          </p:cNvSpPr>
          <p:nvPr/>
        </p:nvSpPr>
        <p:spPr bwMode="auto">
          <a:xfrm>
            <a:off x="12700" y="260350"/>
            <a:ext cx="8951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Классификация триггеров по синхронизации </a:t>
            </a:r>
          </a:p>
        </p:txBody>
      </p:sp>
    </p:spTree>
    <p:extLst>
      <p:ext uri="{BB962C8B-B14F-4D97-AF65-F5344CB8AC3E}">
        <p14:creationId xmlns:p14="http://schemas.microsoft.com/office/powerpoint/2010/main" val="307446465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0" y="2446338"/>
            <a:ext cx="91440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514350" indent="-5143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buFontTx/>
              <a:buAutoNum type="arabicPeriod"/>
            </a:pPr>
            <a:r>
              <a:rPr lang="ru-RU" altLang="ru-RU" sz="3200">
                <a:solidFill>
                  <a:srgbClr val="000000"/>
                </a:solidFill>
              </a:rPr>
              <a:t>Статические (управляемые по уровню входного сигнала).</a:t>
            </a:r>
          </a:p>
          <a:p>
            <a:pPr algn="just" eaLnBrk="1" hangingPunct="1">
              <a:buFontTx/>
              <a:buAutoNum type="arabicPeriod"/>
            </a:pPr>
            <a:r>
              <a:rPr lang="ru-RU" altLang="ru-RU" sz="3200">
                <a:solidFill>
                  <a:srgbClr val="000000"/>
                </a:solidFill>
              </a:rPr>
              <a:t>Динамические (управляемые по фронту или срезу). </a:t>
            </a:r>
            <a:endParaRPr lang="ru-RU" altLang="ru-RU" sz="3200">
              <a:solidFill>
                <a:srgbClr val="0070C0"/>
              </a:solidFill>
            </a:endParaRPr>
          </a:p>
        </p:txBody>
      </p:sp>
      <p:sp>
        <p:nvSpPr>
          <p:cNvPr id="28675"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8676" name="Прямоугольник 1"/>
          <p:cNvSpPr>
            <a:spLocks noChangeArrowheads="1"/>
          </p:cNvSpPr>
          <p:nvPr/>
        </p:nvSpPr>
        <p:spPr bwMode="auto">
          <a:xfrm>
            <a:off x="12700" y="260350"/>
            <a:ext cx="8951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Классификация триггеров зависимости от параметра сигнала </a:t>
            </a:r>
          </a:p>
        </p:txBody>
      </p:sp>
    </p:spTree>
    <p:extLst>
      <p:ext uri="{BB962C8B-B14F-4D97-AF65-F5344CB8AC3E}">
        <p14:creationId xmlns:p14="http://schemas.microsoft.com/office/powerpoint/2010/main" val="7997142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0" y="2692400"/>
            <a:ext cx="91440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514350" indent="-5143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buFontTx/>
              <a:buAutoNum type="arabicPeriod"/>
            </a:pPr>
            <a:r>
              <a:rPr lang="ru-RU" altLang="ru-RU" sz="3200">
                <a:solidFill>
                  <a:srgbClr val="000000"/>
                </a:solidFill>
              </a:rPr>
              <a:t>Одноступенчатые.</a:t>
            </a:r>
          </a:p>
          <a:p>
            <a:pPr algn="just" eaLnBrk="1" hangingPunct="1">
              <a:buFontTx/>
              <a:buAutoNum type="arabicPeriod"/>
            </a:pPr>
            <a:r>
              <a:rPr lang="ru-RU" altLang="ru-RU" sz="3200">
                <a:solidFill>
                  <a:srgbClr val="000000"/>
                </a:solidFill>
              </a:rPr>
              <a:t>Двухступенчатые.</a:t>
            </a:r>
          </a:p>
          <a:p>
            <a:pPr algn="just" eaLnBrk="1" hangingPunct="1">
              <a:buFontTx/>
              <a:buAutoNum type="arabicPeriod"/>
            </a:pPr>
            <a:r>
              <a:rPr lang="ru-RU" altLang="ru-RU" sz="3200">
                <a:solidFill>
                  <a:srgbClr val="000000"/>
                </a:solidFill>
              </a:rPr>
              <a:t>По схеме 3-х триггеров.</a:t>
            </a:r>
          </a:p>
        </p:txBody>
      </p:sp>
      <p:sp>
        <p:nvSpPr>
          <p:cNvPr id="29699" name="Прямоугольник 1"/>
          <p:cNvSpPr>
            <a:spLocks noChangeArrowheads="1"/>
          </p:cNvSpPr>
          <p:nvPr/>
        </p:nvSpPr>
        <p:spPr bwMode="auto">
          <a:xfrm>
            <a:off x="12700" y="260350"/>
            <a:ext cx="91313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Классификация триггеров по структурному признаку реализации схемы</a:t>
            </a:r>
          </a:p>
        </p:txBody>
      </p:sp>
    </p:spTree>
    <p:extLst>
      <p:ext uri="{BB962C8B-B14F-4D97-AF65-F5344CB8AC3E}">
        <p14:creationId xmlns:p14="http://schemas.microsoft.com/office/powerpoint/2010/main" val="42222419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34607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2800">
                <a:solidFill>
                  <a:srgbClr val="000000"/>
                </a:solidFill>
              </a:rPr>
              <a:t>Асинхронный </a:t>
            </a:r>
            <a:r>
              <a:rPr lang="en-US" altLang="ru-RU" sz="2800">
                <a:solidFill>
                  <a:srgbClr val="000000"/>
                </a:solidFill>
              </a:rPr>
              <a:t>RS-</a:t>
            </a:r>
            <a:r>
              <a:rPr lang="ru-RU" altLang="ru-RU" sz="2800">
                <a:solidFill>
                  <a:srgbClr val="000000"/>
                </a:solidFill>
              </a:rPr>
              <a:t>триггер </a:t>
            </a:r>
          </a:p>
        </p:txBody>
      </p:sp>
      <p:sp>
        <p:nvSpPr>
          <p:cNvPr id="30723"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30724"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ru-RU" altLang="ru-RU"/>
          </a:p>
        </p:txBody>
      </p:sp>
      <p:graphicFrame>
        <p:nvGraphicFramePr>
          <p:cNvPr id="30725" name="Объект 3"/>
          <p:cNvGraphicFramePr>
            <a:graphicFrameLocks noChangeAspect="1"/>
          </p:cNvGraphicFramePr>
          <p:nvPr/>
        </p:nvGraphicFramePr>
        <p:xfrm>
          <a:off x="107950" y="1557338"/>
          <a:ext cx="8567738" cy="3444875"/>
        </p:xfrm>
        <a:graphic>
          <a:graphicData uri="http://schemas.openxmlformats.org/presentationml/2006/ole">
            <mc:AlternateContent xmlns:mc="http://schemas.openxmlformats.org/markup-compatibility/2006">
              <mc:Choice xmlns:v="urn:schemas-microsoft-com:vml" Requires="v">
                <p:oleObj spid="_x0000_s50185" name="Точечный рисунок" r:id="rId3" imgW="3877216" imgH="1552792" progId="Paint.Picture">
                  <p:embed/>
                </p:oleObj>
              </mc:Choice>
              <mc:Fallback>
                <p:oleObj name="Точечный рисунок" r:id="rId3" imgW="3877216" imgH="1552792" progId="Paint.Picture">
                  <p:embed/>
                  <p:pic>
                    <p:nvPicPr>
                      <p:cNvPr id="30725" name="Объект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557338"/>
                        <a:ext cx="8567738"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6" name="Rectangle 28"/>
          <p:cNvSpPr>
            <a:spLocks noChangeArrowheads="1"/>
          </p:cNvSpPr>
          <p:nvPr/>
        </p:nvSpPr>
        <p:spPr bwMode="auto">
          <a:xfrm>
            <a:off x="0" y="1133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ru-RU" altLang="ru-RU"/>
          </a:p>
        </p:txBody>
      </p:sp>
    </p:spTree>
    <p:extLst>
      <p:ext uri="{BB962C8B-B14F-4D97-AF65-F5344CB8AC3E}">
        <p14:creationId xmlns:p14="http://schemas.microsoft.com/office/powerpoint/2010/main" val="3939434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endParaRPr lang="ru-RU"/>
          </a:p>
        </p:txBody>
      </p:sp>
      <p:sp>
        <p:nvSpPr>
          <p:cNvPr id="3" name="Объект 2"/>
          <p:cNvSpPr>
            <a:spLocks noGrp="1"/>
          </p:cNvSpPr>
          <p:nvPr>
            <p:ph idx="1"/>
          </p:nvPr>
        </p:nvSpPr>
        <p:spPr/>
        <p:txBody>
          <a:bodyPr/>
          <a:lstStyle/>
          <a:p>
            <a:pPr marL="0" indent="0" algn="ctr">
              <a:buFont typeface="Wingdings" panose="05000000000000000000" pitchFamily="2" charset="2"/>
              <a:buNone/>
              <a:defRPr/>
            </a:pPr>
            <a:r>
              <a:rPr lang="ru-RU" dirty="0" smtClean="0"/>
              <a:t>Первый учебный вопрос</a:t>
            </a:r>
          </a:p>
          <a:p>
            <a:pPr marL="0" indent="0" algn="ctr">
              <a:buFont typeface="Wingdings" panose="05000000000000000000" pitchFamily="2" charset="2"/>
              <a:buNone/>
              <a:defRPr/>
            </a:pPr>
            <a:endParaRPr lang="ru-RU" dirty="0"/>
          </a:p>
          <a:p>
            <a:pPr marL="0" indent="0" algn="ctr">
              <a:buFont typeface="Wingdings" panose="05000000000000000000" pitchFamily="2" charset="2"/>
              <a:buNone/>
              <a:defRPr/>
            </a:pPr>
            <a:r>
              <a:rPr lang="ru-RU" dirty="0" smtClean="0"/>
              <a:t>«</a:t>
            </a:r>
            <a:r>
              <a:rPr lang="ru-RU" dirty="0">
                <a:effectLst/>
              </a:rPr>
              <a:t>Назначение, состав </a:t>
            </a:r>
            <a:r>
              <a:rPr lang="en-US" dirty="0">
                <a:effectLst/>
              </a:rPr>
              <a:t>BIOS</a:t>
            </a:r>
            <a:r>
              <a:rPr lang="ru-RU" dirty="0" smtClean="0"/>
              <a:t>»</a:t>
            </a:r>
            <a:endParaRPr lang="ru-RU" dirty="0"/>
          </a:p>
        </p:txBody>
      </p:sp>
    </p:spTree>
    <p:extLst>
      <p:ext uri="{BB962C8B-B14F-4D97-AF65-F5344CB8AC3E}">
        <p14:creationId xmlns:p14="http://schemas.microsoft.com/office/powerpoint/2010/main" val="2960059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ChangeArrowheads="1"/>
          </p:cNvSpPr>
          <p:nvPr/>
        </p:nvSpPr>
        <p:spPr bwMode="auto">
          <a:xfrm>
            <a:off x="684213" y="36513"/>
            <a:ext cx="7566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2800" b="1" i="1" dirty="0">
                <a:solidFill>
                  <a:srgbClr val="FF0000"/>
                </a:solidFill>
              </a:rPr>
              <a:t>BIOS (</a:t>
            </a:r>
            <a:r>
              <a:rPr lang="ru-RU" altLang="ru-RU" sz="2800" b="1" i="1" dirty="0" err="1">
                <a:solidFill>
                  <a:srgbClr val="FF0000"/>
                </a:solidFill>
              </a:rPr>
              <a:t>Basic</a:t>
            </a:r>
            <a:r>
              <a:rPr lang="ru-RU" altLang="ru-RU" sz="2800" b="1" i="1" dirty="0">
                <a:solidFill>
                  <a:srgbClr val="FF0000"/>
                </a:solidFill>
              </a:rPr>
              <a:t> </a:t>
            </a:r>
            <a:r>
              <a:rPr lang="ru-RU" altLang="ru-RU" sz="2800" b="1" i="1" dirty="0" err="1">
                <a:solidFill>
                  <a:srgbClr val="FF0000"/>
                </a:solidFill>
              </a:rPr>
              <a:t>Input</a:t>
            </a:r>
            <a:r>
              <a:rPr lang="ru-RU" altLang="ru-RU" sz="2800" b="1" i="1" dirty="0">
                <a:solidFill>
                  <a:srgbClr val="FF0000"/>
                </a:solidFill>
              </a:rPr>
              <a:t>/</a:t>
            </a:r>
            <a:r>
              <a:rPr lang="ru-RU" altLang="ru-RU" sz="2800" b="1" i="1" dirty="0" err="1">
                <a:solidFill>
                  <a:srgbClr val="FF0000"/>
                </a:solidFill>
              </a:rPr>
              <a:t>Output</a:t>
            </a:r>
            <a:r>
              <a:rPr lang="ru-RU" altLang="ru-RU" sz="2800" b="1" i="1" dirty="0">
                <a:solidFill>
                  <a:srgbClr val="FF0000"/>
                </a:solidFill>
              </a:rPr>
              <a:t> </a:t>
            </a:r>
            <a:r>
              <a:rPr lang="ru-RU" altLang="ru-RU" sz="2800" b="1" i="1" dirty="0" err="1">
                <a:solidFill>
                  <a:srgbClr val="FF0000"/>
                </a:solidFill>
              </a:rPr>
              <a:t>System</a:t>
            </a:r>
            <a:r>
              <a:rPr lang="ru-RU" altLang="ru-RU" sz="2800" b="1" i="1" dirty="0">
                <a:solidFill>
                  <a:srgbClr val="FF0000"/>
                </a:solidFill>
              </a:rPr>
              <a:t> </a:t>
            </a:r>
            <a:r>
              <a:rPr lang="ru-RU" altLang="ru-RU" sz="2800" b="1" i="1" dirty="0">
                <a:solidFill>
                  <a:srgbClr val="FF0000"/>
                </a:solidFill>
                <a:sym typeface="Symbol" panose="05050102010706020507" pitchFamily="18" charset="2"/>
              </a:rPr>
              <a:t></a:t>
            </a:r>
            <a:r>
              <a:rPr lang="ru-RU" altLang="ru-RU" sz="2800" b="1" i="1" dirty="0">
                <a:solidFill>
                  <a:srgbClr val="FF0000"/>
                </a:solidFill>
              </a:rPr>
              <a:t> базовая система ввода-вывода)</a:t>
            </a:r>
            <a:r>
              <a:rPr lang="ru-RU" altLang="ru-RU" sz="2800" dirty="0">
                <a:solidFill>
                  <a:srgbClr val="FF0000"/>
                </a:solidFill>
                <a:sym typeface="Symbol" panose="05050102010706020507" pitchFamily="18" charset="2"/>
              </a:rPr>
              <a:t> </a:t>
            </a:r>
          </a:p>
        </p:txBody>
      </p:sp>
      <p:sp>
        <p:nvSpPr>
          <p:cNvPr id="19459" name="Rectangle 7"/>
          <p:cNvSpPr>
            <a:spLocks noChangeArrowheads="1"/>
          </p:cNvSpPr>
          <p:nvPr/>
        </p:nvSpPr>
        <p:spPr bwMode="auto">
          <a:xfrm>
            <a:off x="17025" y="1340768"/>
            <a:ext cx="8856984"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800" dirty="0">
                <a:solidFill>
                  <a:srgbClr val="FF0000"/>
                </a:solidFill>
              </a:rPr>
              <a:t>ROM BIOS:</a:t>
            </a:r>
          </a:p>
          <a:p>
            <a:pPr indent="358775" algn="just" eaLnBrk="1" hangingPunct="1">
              <a:buFontTx/>
              <a:buChar char="-"/>
            </a:pPr>
            <a:r>
              <a:rPr lang="ru-RU" altLang="ru-RU" sz="2800" dirty="0" smtClean="0">
                <a:solidFill>
                  <a:srgbClr val="000000"/>
                </a:solidFill>
              </a:rPr>
              <a:t> содержит </a:t>
            </a:r>
            <a:r>
              <a:rPr lang="ru-RU" altLang="ru-RU" sz="2800" dirty="0">
                <a:solidFill>
                  <a:srgbClr val="000000"/>
                </a:solidFill>
              </a:rPr>
              <a:t>ключевые программы, обеспечивающие функционирование компьютера, и является интерфейсом между аппаратными средствами и прикладными программами (в том числе и OS); </a:t>
            </a:r>
            <a:endParaRPr lang="ru-RU" altLang="ru-RU" sz="2800" dirty="0" smtClean="0">
              <a:solidFill>
                <a:srgbClr val="000000"/>
              </a:solidFill>
            </a:endParaRPr>
          </a:p>
          <a:p>
            <a:pPr algn="just" eaLnBrk="1" hangingPunct="1"/>
            <a:endParaRPr lang="ru-RU" altLang="ru-RU" sz="2800" dirty="0">
              <a:solidFill>
                <a:srgbClr val="000000"/>
              </a:solidFill>
            </a:endParaRPr>
          </a:p>
          <a:p>
            <a:pPr indent="450850" algn="just" eaLnBrk="1" hangingPunct="1">
              <a:buFontTx/>
              <a:buChar char="-"/>
            </a:pPr>
            <a:r>
              <a:rPr lang="ru-RU" altLang="ru-RU" sz="2800" dirty="0" smtClean="0">
                <a:solidFill>
                  <a:srgbClr val="000000"/>
                </a:solidFill>
              </a:rPr>
              <a:t> обеспечивает </a:t>
            </a:r>
            <a:r>
              <a:rPr lang="ru-RU" altLang="ru-RU" sz="2800" dirty="0">
                <a:solidFill>
                  <a:srgbClr val="000000"/>
                </a:solidFill>
              </a:rPr>
              <a:t>взаимодействие с оперативными средствами и изолирует остальные программы от деталей работы оперативных средств. </a:t>
            </a:r>
          </a:p>
        </p:txBody>
      </p:sp>
    </p:spTree>
    <p:extLst>
      <p:ext uri="{BB962C8B-B14F-4D97-AF65-F5344CB8AC3E}">
        <p14:creationId xmlns:p14="http://schemas.microsoft.com/office/powerpoint/2010/main" val="205984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8"/>
          <p:cNvSpPr>
            <a:spLocks noChangeArrowheads="1"/>
          </p:cNvSpPr>
          <p:nvPr/>
        </p:nvSpPr>
        <p:spPr bwMode="auto">
          <a:xfrm>
            <a:off x="971550" y="0"/>
            <a:ext cx="7389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a:solidFill>
                  <a:srgbClr val="000000"/>
                </a:solidFill>
              </a:rPr>
              <a:t>Место и основные функции BIOS в ПК</a:t>
            </a:r>
            <a:r>
              <a:rPr lang="ru-RU" altLang="ru-RU"/>
              <a:t> </a:t>
            </a:r>
          </a:p>
        </p:txBody>
      </p:sp>
      <p:sp>
        <p:nvSpPr>
          <p:cNvPr id="20483" name="Rectangle 10"/>
          <p:cNvSpPr>
            <a:spLocks noChangeArrowheads="1"/>
          </p:cNvSpPr>
          <p:nvPr/>
        </p:nvSpPr>
        <p:spPr bwMode="auto">
          <a:xfrm>
            <a:off x="0" y="1209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ru-RU" altLang="ru-RU"/>
          </a:p>
        </p:txBody>
      </p:sp>
      <p:graphicFrame>
        <p:nvGraphicFramePr>
          <p:cNvPr id="20484" name="Object 9"/>
          <p:cNvGraphicFramePr>
            <a:graphicFrameLocks noChangeAspect="1"/>
          </p:cNvGraphicFramePr>
          <p:nvPr/>
        </p:nvGraphicFramePr>
        <p:xfrm>
          <a:off x="395288" y="531813"/>
          <a:ext cx="8280400" cy="6326187"/>
        </p:xfrm>
        <a:graphic>
          <a:graphicData uri="http://schemas.openxmlformats.org/presentationml/2006/ole">
            <mc:AlternateContent xmlns:mc="http://schemas.openxmlformats.org/markup-compatibility/2006">
              <mc:Choice xmlns:v="urn:schemas-microsoft-com:vml" Requires="v">
                <p:oleObj spid="_x0000_s32804" name="Рисунок" r:id="rId3" imgW="5819775" imgH="4448175" progId="Word.Picture.8">
                  <p:embed/>
                </p:oleObj>
              </mc:Choice>
              <mc:Fallback>
                <p:oleObj name="Рисунок" r:id="rId3" imgW="5819775" imgH="4448175" progId="Word.Picture.8">
                  <p:embed/>
                  <p:pic>
                    <p:nvPicPr>
                      <p:cNvPr id="20484"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531813"/>
                        <a:ext cx="8280400" cy="63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59676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8"/>
          <p:cNvSpPr>
            <a:spLocks noChangeArrowheads="1"/>
          </p:cNvSpPr>
          <p:nvPr/>
        </p:nvSpPr>
        <p:spPr bwMode="auto">
          <a:xfrm>
            <a:off x="0" y="-114507"/>
            <a:ext cx="873601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ru-RU" sz="2800" b="1" dirty="0">
                <a:solidFill>
                  <a:srgbClr val="FF0000"/>
                </a:solidFill>
              </a:rPr>
              <a:t>ABIOS (Advanced BIOS)</a:t>
            </a:r>
            <a:r>
              <a:rPr lang="en-US" altLang="ru-RU" sz="2800" dirty="0">
                <a:solidFill>
                  <a:srgbClr val="FF0000"/>
                </a:solidFill>
              </a:rPr>
              <a:t> </a:t>
            </a:r>
            <a:r>
              <a:rPr lang="en-US" altLang="ru-RU" sz="2800" dirty="0">
                <a:solidFill>
                  <a:srgbClr val="000000"/>
                </a:solidFill>
              </a:rPr>
              <a:t>— </a:t>
            </a:r>
            <a:r>
              <a:rPr lang="ru-RU" altLang="ru-RU" sz="2800" dirty="0">
                <a:solidFill>
                  <a:srgbClr val="000000"/>
                </a:solidFill>
              </a:rPr>
              <a:t>улучшенный</a:t>
            </a:r>
            <a:r>
              <a:rPr lang="en-US" altLang="ru-RU" sz="2800" dirty="0">
                <a:solidFill>
                  <a:srgbClr val="000000"/>
                </a:solidFill>
              </a:rPr>
              <a:t> BIOS</a:t>
            </a:r>
            <a:r>
              <a:rPr lang="en-US" altLang="ru-RU" sz="2800" dirty="0" smtClean="0">
                <a:solidFill>
                  <a:srgbClr val="000000"/>
                </a:solidFill>
              </a:rPr>
              <a:t>;</a:t>
            </a:r>
            <a:endParaRPr lang="ru-RU" altLang="ru-RU" sz="2800" dirty="0" smtClean="0">
              <a:solidFill>
                <a:srgbClr val="000000"/>
              </a:solidFill>
            </a:endParaRPr>
          </a:p>
          <a:p>
            <a:pPr eaLnBrk="1" hangingPunct="1"/>
            <a:endParaRPr lang="ru-RU" altLang="ru-RU" sz="2800" dirty="0">
              <a:solidFill>
                <a:srgbClr val="000000"/>
              </a:solidFill>
            </a:endParaRPr>
          </a:p>
          <a:p>
            <a:pPr eaLnBrk="1" hangingPunct="1"/>
            <a:r>
              <a:rPr lang="en-US" altLang="ru-RU" sz="2800" b="1" dirty="0">
                <a:solidFill>
                  <a:srgbClr val="FF0000"/>
                </a:solidFill>
              </a:rPr>
              <a:t>Additional ROM BIOS</a:t>
            </a:r>
            <a:r>
              <a:rPr lang="en-US" altLang="ru-RU" sz="2800" dirty="0">
                <a:solidFill>
                  <a:srgbClr val="000000"/>
                </a:solidFill>
              </a:rPr>
              <a:t> — </a:t>
            </a:r>
            <a:r>
              <a:rPr lang="ru-RU" altLang="ru-RU" sz="2800" dirty="0">
                <a:solidFill>
                  <a:srgbClr val="000000"/>
                </a:solidFill>
              </a:rPr>
              <a:t>дополнительный</a:t>
            </a:r>
            <a:r>
              <a:rPr lang="en-US" altLang="ru-RU" sz="2800" dirty="0">
                <a:solidFill>
                  <a:srgbClr val="000000"/>
                </a:solidFill>
              </a:rPr>
              <a:t> ROM BIOS</a:t>
            </a:r>
            <a:r>
              <a:rPr lang="en-US" altLang="ru-RU" sz="2800" dirty="0" smtClean="0">
                <a:solidFill>
                  <a:srgbClr val="000000"/>
                </a:solidFill>
              </a:rPr>
              <a:t>;</a:t>
            </a:r>
            <a:endParaRPr lang="ru-RU" altLang="ru-RU" sz="2800" dirty="0" smtClean="0">
              <a:solidFill>
                <a:srgbClr val="000000"/>
              </a:solidFill>
            </a:endParaRPr>
          </a:p>
          <a:p>
            <a:pPr eaLnBrk="1" hangingPunct="1"/>
            <a:endParaRPr lang="ru-RU" altLang="ru-RU" sz="2800" dirty="0">
              <a:solidFill>
                <a:srgbClr val="000000"/>
              </a:solidFill>
            </a:endParaRPr>
          </a:p>
          <a:p>
            <a:pPr eaLnBrk="1" hangingPunct="1"/>
            <a:r>
              <a:rPr lang="en-US" altLang="ru-RU" sz="2800" b="1" dirty="0">
                <a:solidFill>
                  <a:srgbClr val="FF0000"/>
                </a:solidFill>
              </a:rPr>
              <a:t>BIOS</a:t>
            </a:r>
            <a:r>
              <a:rPr lang="ru-RU" altLang="ru-RU" sz="2800" b="1" dirty="0">
                <a:solidFill>
                  <a:srgbClr val="FF0000"/>
                </a:solidFill>
              </a:rPr>
              <a:t>–</a:t>
            </a:r>
            <a:r>
              <a:rPr lang="en-US" altLang="ru-RU" sz="2800" b="1" dirty="0">
                <a:solidFill>
                  <a:srgbClr val="FF0000"/>
                </a:solidFill>
              </a:rPr>
              <a:t>Setup</a:t>
            </a:r>
            <a:r>
              <a:rPr lang="ru-RU" altLang="ru-RU" sz="2800" dirty="0">
                <a:solidFill>
                  <a:srgbClr val="FF0000"/>
                </a:solidFill>
              </a:rPr>
              <a:t> </a:t>
            </a:r>
            <a:r>
              <a:rPr lang="ru-RU" altLang="ru-RU" sz="2800" dirty="0">
                <a:solidFill>
                  <a:srgbClr val="000000"/>
                </a:solidFill>
              </a:rPr>
              <a:t>— (организация </a:t>
            </a:r>
            <a:r>
              <a:rPr lang="en-US" altLang="ru-RU" sz="2800" dirty="0">
                <a:solidFill>
                  <a:srgbClr val="000000"/>
                </a:solidFill>
              </a:rPr>
              <a:t>BIOS</a:t>
            </a:r>
            <a:r>
              <a:rPr lang="ru-RU" altLang="ru-RU" sz="2800" dirty="0">
                <a:solidFill>
                  <a:srgbClr val="000000"/>
                </a:solidFill>
              </a:rPr>
              <a:t>) программа–утилита конфигурации системы</a:t>
            </a:r>
            <a:r>
              <a:rPr lang="ru-RU" altLang="ru-RU" sz="2800" dirty="0" smtClean="0">
                <a:solidFill>
                  <a:srgbClr val="000000"/>
                </a:solidFill>
              </a:rPr>
              <a:t>;</a:t>
            </a:r>
          </a:p>
          <a:p>
            <a:pPr eaLnBrk="1" hangingPunct="1"/>
            <a:endParaRPr lang="ru-RU" altLang="ru-RU" sz="2800" dirty="0">
              <a:solidFill>
                <a:srgbClr val="000000"/>
              </a:solidFill>
            </a:endParaRPr>
          </a:p>
          <a:p>
            <a:pPr eaLnBrk="1" hangingPunct="1"/>
            <a:r>
              <a:rPr lang="en-US" altLang="ru-RU" sz="2800" b="1" dirty="0">
                <a:solidFill>
                  <a:srgbClr val="FF0000"/>
                </a:solidFill>
              </a:rPr>
              <a:t>BPB</a:t>
            </a:r>
            <a:r>
              <a:rPr lang="ru-RU" altLang="ru-RU" sz="2800" b="1" dirty="0">
                <a:solidFill>
                  <a:srgbClr val="FF0000"/>
                </a:solidFill>
              </a:rPr>
              <a:t> (</a:t>
            </a:r>
            <a:r>
              <a:rPr lang="en-US" altLang="ru-RU" sz="2800" b="1" dirty="0">
                <a:solidFill>
                  <a:srgbClr val="FF0000"/>
                </a:solidFill>
              </a:rPr>
              <a:t>BIOS Parameter Block</a:t>
            </a:r>
            <a:r>
              <a:rPr lang="ru-RU" altLang="ru-RU" sz="2800" b="1" dirty="0">
                <a:solidFill>
                  <a:srgbClr val="FF0000"/>
                </a:solidFill>
              </a:rPr>
              <a:t>)</a:t>
            </a:r>
            <a:r>
              <a:rPr lang="ru-RU" altLang="ru-RU" sz="2800" dirty="0">
                <a:solidFill>
                  <a:srgbClr val="FF0000"/>
                </a:solidFill>
              </a:rPr>
              <a:t> </a:t>
            </a:r>
            <a:r>
              <a:rPr lang="ru-RU" altLang="ru-RU" sz="2800" dirty="0">
                <a:solidFill>
                  <a:srgbClr val="000000"/>
                </a:solidFill>
              </a:rPr>
              <a:t>— блок параметров </a:t>
            </a:r>
            <a:r>
              <a:rPr lang="en-US" altLang="ru-RU" sz="2800" dirty="0">
                <a:solidFill>
                  <a:srgbClr val="000000"/>
                </a:solidFill>
              </a:rPr>
              <a:t>BIOS</a:t>
            </a:r>
            <a:r>
              <a:rPr lang="ru-RU" altLang="ru-RU" sz="2800" dirty="0">
                <a:solidFill>
                  <a:srgbClr val="000000"/>
                </a:solidFill>
              </a:rPr>
              <a:t> (в загрузочной записи — </a:t>
            </a:r>
            <a:r>
              <a:rPr lang="en-US" altLang="ru-RU" sz="2800" dirty="0">
                <a:solidFill>
                  <a:srgbClr val="000000"/>
                </a:solidFill>
              </a:rPr>
              <a:t>Boot</a:t>
            </a:r>
            <a:r>
              <a:rPr lang="ru-RU" altLang="ru-RU" sz="2800" dirty="0">
                <a:solidFill>
                  <a:srgbClr val="000000"/>
                </a:solidFill>
              </a:rPr>
              <a:t>–сектор).</a:t>
            </a:r>
          </a:p>
        </p:txBody>
      </p:sp>
    </p:spTree>
    <p:extLst>
      <p:ext uri="{BB962C8B-B14F-4D97-AF65-F5344CB8AC3E}">
        <p14:creationId xmlns:p14="http://schemas.microsoft.com/office/powerpoint/2010/main" val="116495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 name="Rectangle 61"/>
          <p:cNvSpPr>
            <a:spLocks noChangeArrowheads="1"/>
          </p:cNvSpPr>
          <p:nvPr/>
        </p:nvSpPr>
        <p:spPr bwMode="auto">
          <a:xfrm>
            <a:off x="179388" y="955675"/>
            <a:ext cx="8651875"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ru-RU" sz="2800">
                <a:solidFill>
                  <a:srgbClr val="000000"/>
                </a:solidFill>
                <a:effectLst>
                  <a:outerShdw blurRad="38100" dist="38100" dir="2700000" algn="tl">
                    <a:srgbClr val="FFFFFF"/>
                  </a:outerShdw>
                </a:effectLst>
              </a:rPr>
              <a:t>На разработке PC-совместимых программ ROM BIOS специализируются компании:</a:t>
            </a:r>
          </a:p>
          <a:p>
            <a:pPr>
              <a:defRPr/>
            </a:pPr>
            <a:endParaRPr lang="ru-RU" sz="2800">
              <a:solidFill>
                <a:srgbClr val="000000"/>
              </a:solidFill>
              <a:effectLst>
                <a:outerShdw blurRad="38100" dist="38100" dir="2700000" algn="tl">
                  <a:srgbClr val="FFFFFF"/>
                </a:outerShdw>
              </a:effectLst>
            </a:endParaRPr>
          </a:p>
          <a:p>
            <a:pPr>
              <a:buFontTx/>
              <a:buChar char="-"/>
              <a:defRPr/>
            </a:pPr>
            <a:r>
              <a:rPr lang="en-US" sz="2800">
                <a:solidFill>
                  <a:srgbClr val="000000"/>
                </a:solidFill>
                <a:effectLst>
                  <a:outerShdw blurRad="38100" dist="38100" dir="2700000" algn="tl">
                    <a:srgbClr val="FFFFFF"/>
                  </a:outerShdw>
                </a:effectLst>
              </a:rPr>
              <a:t>American Megatrends Inc</a:t>
            </a:r>
            <a:r>
              <a:rPr lang="ru-RU" sz="2800">
                <a:solidFill>
                  <a:srgbClr val="000000"/>
                </a:solidFill>
                <a:effectLst>
                  <a:outerShdw blurRad="38100" dist="38100" dir="2700000" algn="tl">
                    <a:srgbClr val="FFFFFF"/>
                  </a:outerShdw>
                </a:effectLst>
              </a:rPr>
              <a:t>. </a:t>
            </a:r>
            <a:r>
              <a:rPr lang="en-US" sz="2800">
                <a:solidFill>
                  <a:srgbClr val="000000"/>
                </a:solidFill>
                <a:effectLst>
                  <a:outerShdw blurRad="38100" dist="38100" dir="2700000" algn="tl">
                    <a:srgbClr val="FFFFFF"/>
                  </a:outerShdw>
                </a:effectLst>
              </a:rPr>
              <a:t>(AMI)</a:t>
            </a:r>
            <a:r>
              <a:rPr lang="ru-RU" sz="2800">
                <a:solidFill>
                  <a:srgbClr val="000000"/>
                </a:solidFill>
                <a:effectLst>
                  <a:outerShdw blurRad="38100" dist="38100" dir="2700000" algn="tl">
                    <a:srgbClr val="FFFFFF"/>
                  </a:outerShdw>
                </a:effectLst>
              </a:rPr>
              <a:t>;</a:t>
            </a:r>
          </a:p>
          <a:p>
            <a:pPr>
              <a:buFontTx/>
              <a:buChar char="-"/>
              <a:defRPr/>
            </a:pPr>
            <a:r>
              <a:rPr lang="en-US" sz="2800">
                <a:solidFill>
                  <a:srgbClr val="000000"/>
                </a:solidFill>
                <a:effectLst>
                  <a:outerShdw blurRad="38100" dist="38100" dir="2700000" algn="tl">
                    <a:srgbClr val="FFFFFF"/>
                  </a:outerShdw>
                </a:effectLst>
              </a:rPr>
              <a:t>Award Software</a:t>
            </a:r>
            <a:r>
              <a:rPr lang="ru-RU" sz="2800">
                <a:solidFill>
                  <a:srgbClr val="000000"/>
                </a:solidFill>
                <a:effectLst>
                  <a:outerShdw blurRad="38100" dist="38100" dir="2700000" algn="tl">
                    <a:srgbClr val="FFFFFF"/>
                  </a:outerShdw>
                </a:effectLst>
              </a:rPr>
              <a:t>;</a:t>
            </a:r>
          </a:p>
          <a:p>
            <a:pPr>
              <a:buFontTx/>
              <a:buChar char="-"/>
              <a:defRPr/>
            </a:pPr>
            <a:r>
              <a:rPr lang="en-US" sz="2800">
                <a:solidFill>
                  <a:srgbClr val="000000"/>
                </a:solidFill>
                <a:effectLst>
                  <a:outerShdw blurRad="38100" dist="38100" dir="2700000" algn="tl">
                    <a:srgbClr val="FFFFFF"/>
                  </a:outerShdw>
                </a:effectLst>
              </a:rPr>
              <a:t> Phoenix Software.</a:t>
            </a:r>
            <a:r>
              <a:rPr lang="ru-RU" sz="2800">
                <a:solidFill>
                  <a:srgbClr val="000000"/>
                </a:solidFill>
                <a:effectLst>
                  <a:outerShdw blurRad="38100" dist="38100" dir="2700000" algn="tl">
                    <a:srgbClr val="FFFFFF"/>
                  </a:outerShdw>
                </a:effectLst>
              </a:rPr>
              <a:t> </a:t>
            </a:r>
          </a:p>
        </p:txBody>
      </p:sp>
    </p:spTree>
    <p:extLst>
      <p:ext uri="{BB962C8B-B14F-4D97-AF65-F5344CB8AC3E}">
        <p14:creationId xmlns:p14="http://schemas.microsoft.com/office/powerpoint/2010/main" val="10223656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51520" y="620688"/>
            <a:ext cx="8712968" cy="4832092"/>
          </a:xfrm>
          <a:prstGeom prst="rect">
            <a:avLst/>
          </a:prstGeom>
        </p:spPr>
        <p:txBody>
          <a:bodyPr wrap="square">
            <a:spAutoFit/>
          </a:bodyPr>
          <a:lstStyle/>
          <a:p>
            <a:pPr indent="342900" algn="just" fontAlgn="auto" hangingPunct="1">
              <a:spcAft>
                <a:spcPts val="0"/>
              </a:spcAft>
            </a:pPr>
            <a:r>
              <a:rPr lang="ru-RU" sz="2800" dirty="0" smtClean="0">
                <a:latin typeface="Times New Roman" panose="02020603050405020304" pitchFamily="18" charset="0"/>
                <a:ea typeface="Times New Roman" panose="02020603050405020304" pitchFamily="18" charset="0"/>
              </a:rPr>
              <a:t>Для </a:t>
            </a:r>
            <a:r>
              <a:rPr lang="ru-RU" sz="2800" dirty="0">
                <a:latin typeface="Times New Roman" panose="02020603050405020304" pitchFamily="18" charset="0"/>
                <a:ea typeface="Times New Roman" panose="02020603050405020304" pitchFamily="18" charset="0"/>
              </a:rPr>
              <a:t>того чтобы установить на плату микросхему памяти ROM с записанной программой BIOS, разработчику приходится решать множество задач, связанных с устройством компьютера. </a:t>
            </a:r>
            <a:endParaRPr lang="ru-RU" sz="2800" dirty="0" smtClean="0">
              <a:latin typeface="Times New Roman" panose="02020603050405020304" pitchFamily="18" charset="0"/>
              <a:ea typeface="Times New Roman" panose="02020603050405020304" pitchFamily="18" charset="0"/>
            </a:endParaRPr>
          </a:p>
          <a:p>
            <a:pPr indent="342900" algn="just" fontAlgn="auto" hangingPunct="1">
              <a:spcAft>
                <a:spcPts val="0"/>
              </a:spcAft>
            </a:pPr>
            <a:endParaRPr lang="ru-RU" sz="2800" dirty="0">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sz="2800" dirty="0" smtClean="0">
                <a:latin typeface="Times New Roman" panose="02020603050405020304" pitchFamily="18" charset="0"/>
                <a:ea typeface="Times New Roman" panose="02020603050405020304" pitchFamily="18" charset="0"/>
              </a:rPr>
              <a:t>Добиться </a:t>
            </a:r>
            <a:r>
              <a:rPr lang="ru-RU" sz="2800" dirty="0">
                <a:latin typeface="Times New Roman" panose="02020603050405020304" pitchFamily="18" charset="0"/>
                <a:ea typeface="Times New Roman" panose="02020603050405020304" pitchFamily="18" charset="0"/>
              </a:rPr>
              <a:t>совместимости ROM BIOS и системной платы - задача непростая. Универсальных микросхем ROM BIOS не существует. AMI, </a:t>
            </a:r>
            <a:r>
              <a:rPr lang="ru-RU" sz="2800" dirty="0" err="1">
                <a:latin typeface="Times New Roman" panose="02020603050405020304" pitchFamily="18" charset="0"/>
                <a:ea typeface="Times New Roman" panose="02020603050405020304" pitchFamily="18" charset="0"/>
              </a:rPr>
              <a:t>Award</a:t>
            </a:r>
            <a:r>
              <a:rPr lang="ru-RU" sz="2800" dirty="0">
                <a:latin typeface="Times New Roman" panose="02020603050405020304" pitchFamily="18" charset="0"/>
                <a:ea typeface="Times New Roman" panose="02020603050405020304" pitchFamily="18" charset="0"/>
              </a:rPr>
              <a:t>, </a:t>
            </a:r>
            <a:r>
              <a:rPr lang="ru-RU" sz="2800" dirty="0" err="1">
                <a:latin typeface="Times New Roman" panose="02020603050405020304" pitchFamily="18" charset="0"/>
                <a:ea typeface="Times New Roman" panose="02020603050405020304" pitchFamily="18" charset="0"/>
              </a:rPr>
              <a:t>Microid</a:t>
            </a:r>
            <a:r>
              <a:rPr lang="ru-RU" sz="2800" dirty="0">
                <a:latin typeface="Times New Roman" panose="02020603050405020304" pitchFamily="18" charset="0"/>
                <a:ea typeface="Times New Roman" panose="02020603050405020304" pitchFamily="18" charset="0"/>
              </a:rPr>
              <a:t> </a:t>
            </a:r>
            <a:r>
              <a:rPr lang="ru-RU" sz="2800" dirty="0" err="1">
                <a:latin typeface="Times New Roman" panose="02020603050405020304" pitchFamily="18" charset="0"/>
                <a:ea typeface="Times New Roman" panose="02020603050405020304" pitchFamily="18" charset="0"/>
              </a:rPr>
              <a:t>Research</a:t>
            </a:r>
            <a:r>
              <a:rPr lang="ru-RU" sz="2800" dirty="0">
                <a:latin typeface="Times New Roman" panose="02020603050405020304" pitchFamily="18" charset="0"/>
                <a:ea typeface="Times New Roman" panose="02020603050405020304" pitchFamily="18" charset="0"/>
              </a:rPr>
              <a:t> и </a:t>
            </a:r>
            <a:r>
              <a:rPr lang="ru-RU" sz="2800" dirty="0" err="1">
                <a:latin typeface="Times New Roman" panose="02020603050405020304" pitchFamily="18" charset="0"/>
                <a:ea typeface="Times New Roman" panose="02020603050405020304" pitchFamily="18" charset="0"/>
              </a:rPr>
              <a:t>Phoenix</a:t>
            </a:r>
            <a:r>
              <a:rPr lang="ru-RU" sz="2800" dirty="0">
                <a:latin typeface="Times New Roman" panose="02020603050405020304" pitchFamily="18" charset="0"/>
                <a:ea typeface="Times New Roman" panose="02020603050405020304" pitchFamily="18" charset="0"/>
              </a:rPr>
              <a:t> поставляют различным изготовителям варианты BIOS, выполненные для конкретных компьютеров.</a:t>
            </a:r>
            <a:endParaRPr lang="ru-RU"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7168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ru-RU" altLang="ru-RU"/>
          </a:p>
        </p:txBody>
      </p:sp>
      <p:sp>
        <p:nvSpPr>
          <p:cNvPr id="23555" name="Rectangle 6"/>
          <p:cNvSpPr>
            <a:spLocks noChangeArrowheads="1"/>
          </p:cNvSpPr>
          <p:nvPr/>
        </p:nvSpPr>
        <p:spPr bwMode="auto">
          <a:xfrm>
            <a:off x="0" y="3638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ru-RU" altLang="ru-RU"/>
          </a:p>
        </p:txBody>
      </p:sp>
      <p:sp>
        <p:nvSpPr>
          <p:cNvPr id="23556" name="Rectangle 661"/>
          <p:cNvSpPr>
            <a:spLocks noChangeArrowheads="1"/>
          </p:cNvSpPr>
          <p:nvPr/>
        </p:nvSpPr>
        <p:spPr bwMode="auto">
          <a:xfrm>
            <a:off x="395288" y="263525"/>
            <a:ext cx="7786687"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2800" dirty="0">
                <a:solidFill>
                  <a:srgbClr val="FF0000"/>
                </a:solidFill>
              </a:rPr>
              <a:t>BIOS в ПК обычно можно найти в следующих компонентах системы:</a:t>
            </a:r>
          </a:p>
          <a:p>
            <a:pPr algn="ctr" eaLnBrk="1" hangingPunct="1"/>
            <a:endParaRPr lang="ru-RU" altLang="ru-RU" sz="2800" dirty="0">
              <a:solidFill>
                <a:srgbClr val="000000"/>
              </a:solidFill>
            </a:endParaRPr>
          </a:p>
          <a:p>
            <a:pPr eaLnBrk="1" hangingPunct="1"/>
            <a:r>
              <a:rPr lang="ru-RU" altLang="ru-RU" sz="2800" dirty="0">
                <a:solidFill>
                  <a:srgbClr val="000000"/>
                </a:solidFill>
              </a:rPr>
              <a:t>- ПЗУ системной платы;</a:t>
            </a:r>
          </a:p>
          <a:p>
            <a:pPr eaLnBrk="1" hangingPunct="1"/>
            <a:r>
              <a:rPr lang="ru-RU" altLang="ru-RU" sz="2800" dirty="0">
                <a:solidFill>
                  <a:srgbClr val="000000"/>
                </a:solidFill>
              </a:rPr>
              <a:t>- ПЗУ платы адаптера (например, видеоадаптера);</a:t>
            </a:r>
          </a:p>
          <a:p>
            <a:pPr eaLnBrk="1" hangingPunct="1"/>
            <a:r>
              <a:rPr lang="ru-RU" altLang="ru-RU" sz="2800" dirty="0">
                <a:solidFill>
                  <a:srgbClr val="000000"/>
                </a:solidFill>
              </a:rPr>
              <a:t>- данные на диске, загружаемые в ОЗУ (драйверы устройств).</a:t>
            </a:r>
          </a:p>
        </p:txBody>
      </p:sp>
    </p:spTree>
    <p:extLst>
      <p:ext uri="{BB962C8B-B14F-4D97-AF65-F5344CB8AC3E}">
        <p14:creationId xmlns:p14="http://schemas.microsoft.com/office/powerpoint/2010/main" val="3509996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07504" y="615174"/>
            <a:ext cx="892899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08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Одним из важнейшим элементом в компьютере является </a:t>
            </a:r>
            <a:r>
              <a:rPr kumimoji="0" lang="ru-RU" altLang="ru-RU"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материнская плата </a:t>
            </a:r>
            <a:r>
              <a:rPr kumimoji="0" lang="ru-RU" altLang="ru-RU"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по – другому она называется </a:t>
            </a:r>
            <a:r>
              <a:rPr kumimoji="0" lang="ru-RU" altLang="ru-RU"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системной платой</a:t>
            </a:r>
            <a:r>
              <a:rPr kumimoji="0" lang="ru-RU" altLang="ru-RU"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endParaRPr kumimoji="0" lang="ru-RU" altLang="ru-RU" sz="10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endParaRPr kumimoji="0" lang="ru-RU" altLang="ru-RU" sz="3200" b="0" i="0" u="none" strike="noStrike" cap="none" normalizeH="0" baseline="0" dirty="0" smtClean="0">
              <a:ln>
                <a:noFill/>
              </a:ln>
              <a:solidFill>
                <a:schemeClr val="tx1"/>
              </a:solidFill>
              <a:effectLst/>
              <a:latin typeface="Arial" panose="020B0604020202020204" pitchFamily="34" charset="0"/>
            </a:endParaRPr>
          </a:p>
        </p:txBody>
      </p:sp>
      <p:pic>
        <p:nvPicPr>
          <p:cNvPr id="33793" name="Picture 1" descr="Системная плат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340768"/>
            <a:ext cx="6984776" cy="523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122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07504" y="260648"/>
            <a:ext cx="8856984" cy="5632311"/>
          </a:xfrm>
          <a:prstGeom prst="rect">
            <a:avLst/>
          </a:prstGeom>
        </p:spPr>
        <p:txBody>
          <a:bodyPr wrap="square">
            <a:spAutoFit/>
          </a:bodyPr>
          <a:lstStyle/>
          <a:p>
            <a:pPr indent="342900" algn="just" fontAlgn="auto" hangingPunct="1">
              <a:spcAft>
                <a:spcPts val="0"/>
              </a:spcAft>
            </a:pPr>
            <a:r>
              <a:rPr lang="ru-RU" sz="2400" b="1" u="sng" dirty="0">
                <a:solidFill>
                  <a:srgbClr val="FF0000"/>
                </a:solidFill>
                <a:latin typeface="Times New Roman" panose="02020603050405020304" pitchFamily="18" charset="0"/>
                <a:ea typeface="Times New Roman" panose="02020603050405020304" pitchFamily="18" charset="0"/>
              </a:rPr>
              <a:t>Системная BIOS</a:t>
            </a:r>
            <a:r>
              <a:rPr lang="ru-RU" sz="2400" b="1" dirty="0">
                <a:solidFill>
                  <a:srgbClr val="FF0000"/>
                </a:solidFill>
                <a:latin typeface="Times New Roman" panose="02020603050405020304" pitchFamily="18" charset="0"/>
                <a:ea typeface="Times New Roman" panose="02020603050405020304" pitchFamily="18" charset="0"/>
              </a:rPr>
              <a:t> </a:t>
            </a:r>
            <a:r>
              <a:rPr lang="ru-RU" sz="2400" dirty="0">
                <a:latin typeface="Times New Roman" panose="02020603050405020304" pitchFamily="18" charset="0"/>
                <a:ea typeface="Times New Roman" panose="02020603050405020304" pitchFamily="18" charset="0"/>
              </a:rPr>
              <a:t>содержит драйверы основных компонентов (клавиатуры, дисковода, жесткого диска, последовательного и параллельных портов и т. д.), необходимые для начального запуска компьютера. </a:t>
            </a:r>
            <a:endParaRPr lang="ru-RU" sz="2400" dirty="0" smtClean="0">
              <a:latin typeface="Times New Roman" panose="02020603050405020304" pitchFamily="18" charset="0"/>
              <a:ea typeface="Times New Roman" panose="02020603050405020304" pitchFamily="18" charset="0"/>
            </a:endParaRPr>
          </a:p>
          <a:p>
            <a:pPr indent="342900" algn="just" fontAlgn="auto" hangingPunct="1">
              <a:spcAft>
                <a:spcPts val="0"/>
              </a:spcAft>
            </a:pPr>
            <a:endParaRPr lang="ru-RU" sz="2400" dirty="0">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sz="2400" dirty="0" smtClean="0">
                <a:latin typeface="Times New Roman" panose="02020603050405020304" pitchFamily="18" charset="0"/>
                <a:ea typeface="Times New Roman" panose="02020603050405020304" pitchFamily="18" charset="0"/>
              </a:rPr>
              <a:t>По </a:t>
            </a:r>
            <a:r>
              <a:rPr lang="ru-RU" sz="2400" dirty="0">
                <a:latin typeface="Times New Roman" panose="02020603050405020304" pitchFamily="18" charset="0"/>
                <a:ea typeface="Times New Roman" panose="02020603050405020304" pitchFamily="18" charset="0"/>
              </a:rPr>
              <a:t>мере появления новых устройств (видеоадаптеров, накопителей CD-ROM, жестких дисков с интерфейсом SCSI и т. д.) их процедуры инициализации не добавлялись в системную BIOS. </a:t>
            </a:r>
            <a:endParaRPr lang="ru-RU" sz="2400" dirty="0" smtClean="0">
              <a:latin typeface="Times New Roman" panose="02020603050405020304" pitchFamily="18" charset="0"/>
              <a:ea typeface="Times New Roman" panose="02020603050405020304" pitchFamily="18" charset="0"/>
            </a:endParaRPr>
          </a:p>
          <a:p>
            <a:pPr indent="342900" algn="just" fontAlgn="auto" hangingPunct="1">
              <a:spcAft>
                <a:spcPts val="0"/>
              </a:spcAft>
            </a:pPr>
            <a:endParaRPr lang="ru-RU" sz="2400" dirty="0">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sz="2400" dirty="0" smtClean="0">
                <a:latin typeface="Times New Roman" panose="02020603050405020304" pitchFamily="18" charset="0"/>
                <a:ea typeface="Times New Roman" panose="02020603050405020304" pitchFamily="18" charset="0"/>
              </a:rPr>
              <a:t>Острая </a:t>
            </a:r>
            <a:r>
              <a:rPr lang="ru-RU" sz="2400" dirty="0">
                <a:latin typeface="Times New Roman" panose="02020603050405020304" pitchFamily="18" charset="0"/>
                <a:ea typeface="Times New Roman" panose="02020603050405020304" pitchFamily="18" charset="0"/>
              </a:rPr>
              <a:t>необходимость в таких устройствах при запуске компьютера отсутствует, поэтому нужные драйверы загружаются с диска во время запуска операционной системы. Это относится к звуковым адаптерам, сканерам, принтерам, устройствам PC </a:t>
            </a:r>
            <a:r>
              <a:rPr lang="ru-RU" sz="2400" dirty="0" err="1">
                <a:latin typeface="Times New Roman" panose="02020603050405020304" pitchFamily="18" charset="0"/>
                <a:ea typeface="Times New Roman" panose="02020603050405020304" pitchFamily="18" charset="0"/>
              </a:rPr>
              <a:t>Card</a:t>
            </a:r>
            <a:r>
              <a:rPr lang="ru-RU" sz="2400" dirty="0">
                <a:latin typeface="Times New Roman" panose="02020603050405020304" pitchFamily="18" charset="0"/>
                <a:ea typeface="Times New Roman" panose="02020603050405020304" pitchFamily="18" charset="0"/>
              </a:rPr>
              <a:t> (PCMCIA) и т. д.</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97289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6"/>
          <p:cNvSpPr>
            <a:spLocks noChangeArrowheads="1"/>
          </p:cNvSpPr>
          <p:nvPr/>
        </p:nvSpPr>
        <p:spPr bwMode="auto">
          <a:xfrm>
            <a:off x="343594" y="188640"/>
            <a:ext cx="84568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defRPr/>
            </a:pPr>
            <a:r>
              <a:rPr lang="ru-RU" sz="2400" dirty="0">
                <a:solidFill>
                  <a:srgbClr val="FF0000"/>
                </a:solidFill>
                <a:effectLst>
                  <a:outerShdw blurRad="38100" dist="38100" dir="2700000" algn="tl">
                    <a:srgbClr val="000000"/>
                  </a:outerShdw>
                </a:effectLst>
              </a:rPr>
              <a:t>Собственная BIOS, </a:t>
            </a:r>
            <a:r>
              <a:rPr lang="ru-RU" sz="2400" dirty="0">
                <a:solidFill>
                  <a:schemeClr val="accent2"/>
                </a:solidFill>
                <a:effectLst>
                  <a:outerShdw blurRad="38100" dist="38100" dir="2700000" algn="tl">
                    <a:srgbClr val="000000"/>
                  </a:outerShdw>
                </a:effectLst>
              </a:rPr>
              <a:t>как правило, устанавливается на следующих платах:</a:t>
            </a:r>
            <a:r>
              <a:rPr lang="ru-RU" sz="2400" dirty="0">
                <a:solidFill>
                  <a:schemeClr val="accent2"/>
                </a:solidFill>
              </a:rPr>
              <a:t> </a:t>
            </a:r>
          </a:p>
        </p:txBody>
      </p:sp>
      <p:sp>
        <p:nvSpPr>
          <p:cNvPr id="24579" name="Rectangle 7"/>
          <p:cNvSpPr>
            <a:spLocks noChangeArrowheads="1"/>
          </p:cNvSpPr>
          <p:nvPr/>
        </p:nvSpPr>
        <p:spPr bwMode="auto">
          <a:xfrm>
            <a:off x="0" y="1308100"/>
            <a:ext cx="91440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i="1" dirty="0">
                <a:solidFill>
                  <a:srgbClr val="000000"/>
                </a:solidFill>
              </a:rPr>
              <a:t>- </a:t>
            </a:r>
            <a:r>
              <a:rPr lang="ru-RU" altLang="ru-RU" sz="2800" i="1" u="sng" dirty="0">
                <a:solidFill>
                  <a:srgbClr val="FF0000"/>
                </a:solidFill>
              </a:rPr>
              <a:t>видеоадаптеры</a:t>
            </a:r>
            <a:r>
              <a:rPr lang="ru-RU" altLang="ru-RU" sz="2800" i="1" dirty="0">
                <a:solidFill>
                  <a:srgbClr val="000000"/>
                </a:solidFill>
              </a:rPr>
              <a:t> </a:t>
            </a:r>
            <a:r>
              <a:rPr lang="ru-RU" altLang="ru-RU" sz="2800" dirty="0">
                <a:solidFill>
                  <a:srgbClr val="000000"/>
                </a:solidFill>
              </a:rPr>
              <a:t>- всегда имеют собственную микросхему BIOS;</a:t>
            </a:r>
          </a:p>
          <a:p>
            <a:pPr eaLnBrk="1" hangingPunct="1"/>
            <a:r>
              <a:rPr lang="ru-RU" altLang="ru-RU" sz="2800" i="1" dirty="0">
                <a:solidFill>
                  <a:srgbClr val="000000"/>
                </a:solidFill>
              </a:rPr>
              <a:t>- </a:t>
            </a:r>
            <a:r>
              <a:rPr lang="ru-RU" altLang="ru-RU" sz="2800" i="1" u="sng" dirty="0">
                <a:solidFill>
                  <a:srgbClr val="FF0000"/>
                </a:solidFill>
              </a:rPr>
              <a:t>SCSI-адаптеры</a:t>
            </a:r>
            <a:r>
              <a:rPr lang="ru-RU" altLang="ru-RU" sz="2800" i="1" dirty="0">
                <a:solidFill>
                  <a:srgbClr val="000000"/>
                </a:solidFill>
              </a:rPr>
              <a:t> </a:t>
            </a:r>
            <a:r>
              <a:rPr lang="ru-RU" altLang="ru-RU" sz="2800" dirty="0">
                <a:solidFill>
                  <a:srgbClr val="000000"/>
                </a:solidFill>
              </a:rPr>
              <a:t>-;</a:t>
            </a:r>
          </a:p>
          <a:p>
            <a:pPr eaLnBrk="1" hangingPunct="1">
              <a:buFontTx/>
              <a:buChar char="-"/>
            </a:pPr>
            <a:r>
              <a:rPr lang="ru-RU" altLang="ru-RU" sz="2800" i="1" u="sng" dirty="0">
                <a:solidFill>
                  <a:srgbClr val="FF0000"/>
                </a:solidFill>
              </a:rPr>
              <a:t>сетевые адаптеры</a:t>
            </a:r>
            <a:r>
              <a:rPr lang="ru-RU" altLang="ru-RU" sz="2800" i="1" dirty="0">
                <a:solidFill>
                  <a:srgbClr val="FF0000"/>
                </a:solidFill>
              </a:rPr>
              <a:t> </a:t>
            </a:r>
            <a:r>
              <a:rPr lang="ru-RU" altLang="ru-RU" sz="2800" dirty="0">
                <a:solidFill>
                  <a:srgbClr val="000000"/>
                </a:solidFill>
              </a:rPr>
              <a:t>- платы, поддерживающие загрузку непосредственно с файлового сервера; </a:t>
            </a:r>
          </a:p>
          <a:p>
            <a:pPr eaLnBrk="1" hangingPunct="1"/>
            <a:r>
              <a:rPr lang="ru-RU" altLang="ru-RU" sz="2800" i="1" dirty="0">
                <a:solidFill>
                  <a:srgbClr val="000000"/>
                </a:solidFill>
              </a:rPr>
              <a:t>- </a:t>
            </a:r>
            <a:r>
              <a:rPr lang="ru-RU" altLang="ru-RU" sz="2800" i="1" u="sng" dirty="0">
                <a:solidFill>
                  <a:srgbClr val="FF0000"/>
                </a:solidFill>
              </a:rPr>
              <a:t>платы обновления IDE или дисковода</a:t>
            </a:r>
            <a:r>
              <a:rPr lang="ru-RU" altLang="ru-RU" sz="2800" i="1" dirty="0">
                <a:solidFill>
                  <a:srgbClr val="FF0000"/>
                </a:solidFill>
              </a:rPr>
              <a:t> </a:t>
            </a:r>
            <a:r>
              <a:rPr lang="ru-RU" altLang="ru-RU" sz="2800" dirty="0">
                <a:solidFill>
                  <a:srgbClr val="000000"/>
                </a:solidFill>
              </a:rPr>
              <a:t>- для поддержки функции загрузочного устройства при запуске системы;</a:t>
            </a:r>
          </a:p>
          <a:p>
            <a:pPr eaLnBrk="1" hangingPunct="1"/>
            <a:r>
              <a:rPr lang="ru-RU" altLang="ru-RU" sz="2800" i="1" dirty="0">
                <a:solidFill>
                  <a:srgbClr val="000000"/>
                </a:solidFill>
              </a:rPr>
              <a:t>- </a:t>
            </a:r>
            <a:r>
              <a:rPr lang="ru-RU" altLang="ru-RU" sz="2800" i="1" u="sng" dirty="0">
                <a:solidFill>
                  <a:srgbClr val="FF0000"/>
                </a:solidFill>
              </a:rPr>
              <a:t>платы для решения проблемы Y2K</a:t>
            </a:r>
            <a:r>
              <a:rPr lang="ru-RU" altLang="ru-RU" sz="2800" i="1" dirty="0">
                <a:solidFill>
                  <a:srgbClr val="FF0000"/>
                </a:solidFill>
              </a:rPr>
              <a:t> </a:t>
            </a:r>
            <a:r>
              <a:rPr lang="ru-RU" altLang="ru-RU" sz="2800" dirty="0">
                <a:solidFill>
                  <a:srgbClr val="000000"/>
                </a:solidFill>
              </a:rPr>
              <a:t>- в них содержится корректная процедура перехода в новое тысячелетие.</a:t>
            </a:r>
          </a:p>
        </p:txBody>
      </p:sp>
    </p:spTree>
    <p:extLst>
      <p:ext uri="{BB962C8B-B14F-4D97-AF65-F5344CB8AC3E}">
        <p14:creationId xmlns:p14="http://schemas.microsoft.com/office/powerpoint/2010/main" val="37619039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51520" y="548680"/>
            <a:ext cx="8424936" cy="6370975"/>
          </a:xfrm>
          <a:prstGeom prst="rect">
            <a:avLst/>
          </a:prstGeom>
        </p:spPr>
        <p:txBody>
          <a:bodyPr wrap="square">
            <a:spAutoFit/>
          </a:bodyPr>
          <a:lstStyle/>
          <a:p>
            <a:pPr algn="just" fontAlgn="auto" hangingPunct="1">
              <a:spcAft>
                <a:spcPts val="0"/>
              </a:spcAft>
            </a:pPr>
            <a:r>
              <a:rPr lang="ru-RU" b="1" dirty="0">
                <a:latin typeface="Times New Roman" panose="02020603050405020304" pitchFamily="18" charset="0"/>
                <a:ea typeface="Times New Roman" panose="02020603050405020304" pitchFamily="18" charset="0"/>
              </a:rPr>
              <a:t>Системная BIOS</a:t>
            </a:r>
            <a:endParaRPr lang="ru-RU" sz="1400" dirty="0">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dirty="0">
                <a:latin typeface="Times New Roman" panose="02020603050405020304" pitchFamily="18" charset="0"/>
                <a:ea typeface="Times New Roman" panose="02020603050405020304" pitchFamily="18" charset="0"/>
              </a:rPr>
              <a:t>Во всех системных платах есть микросхема, в которой записано программное обеспечение, называемое BIOS или ROM BIOS. </a:t>
            </a:r>
            <a:r>
              <a:rPr lang="ru-RU" u="sng" dirty="0">
                <a:latin typeface="Times New Roman" panose="02020603050405020304" pitchFamily="18" charset="0"/>
                <a:ea typeface="Times New Roman" panose="02020603050405020304" pitchFamily="18" charset="0"/>
              </a:rPr>
              <a:t>Эта микросхема содержит стартовые программы и драйверы, необходимые для запуска системы и функционирования основного аппаратного обеспечения</a:t>
            </a:r>
            <a:r>
              <a:rPr lang="ru-RU" dirty="0">
                <a:latin typeface="Times New Roman" panose="02020603050405020304" pitchFamily="18" charset="0"/>
                <a:ea typeface="Times New Roman" panose="02020603050405020304" pitchFamily="18" charset="0"/>
              </a:rPr>
              <a:t>. </a:t>
            </a:r>
            <a:endParaRPr lang="ru-RU" dirty="0" smtClean="0">
              <a:latin typeface="Times New Roman" panose="02020603050405020304" pitchFamily="18" charset="0"/>
              <a:ea typeface="Times New Roman" panose="02020603050405020304" pitchFamily="18" charset="0"/>
            </a:endParaRPr>
          </a:p>
          <a:p>
            <a:pPr indent="342900" algn="just" fontAlgn="auto" hangingPunct="1">
              <a:spcAft>
                <a:spcPts val="0"/>
              </a:spcAft>
            </a:pPr>
            <a:endParaRPr lang="ru-RU" dirty="0">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dirty="0" smtClean="0">
                <a:latin typeface="Times New Roman" panose="02020603050405020304" pitchFamily="18" charset="0"/>
                <a:ea typeface="Times New Roman" panose="02020603050405020304" pitchFamily="18" charset="0"/>
              </a:rPr>
              <a:t>В </a:t>
            </a:r>
            <a:r>
              <a:rPr lang="ru-RU" dirty="0">
                <a:latin typeface="Times New Roman" panose="02020603050405020304" pitchFamily="18" charset="0"/>
                <a:ea typeface="Times New Roman" panose="02020603050405020304" pitchFamily="18" charset="0"/>
              </a:rPr>
              <a:t>ней также содержится процедура POST (самотестирование при включении питания) и данные системной конфигурации. Все эти параметры записаны в CMOS-память, которая питается от батарейки, установленной на системной плате.</a:t>
            </a:r>
            <a:endParaRPr lang="ru-RU" sz="1400" dirty="0">
              <a:latin typeface="Times New Roman" panose="02020603050405020304" pitchFamily="18" charset="0"/>
              <a:ea typeface="Times New Roman" panose="02020603050405020304" pitchFamily="18" charset="0"/>
            </a:endParaRPr>
          </a:p>
          <a:p>
            <a:pPr indent="342900" algn="just" fontAlgn="auto" hangingPunct="1">
              <a:spcAft>
                <a:spcPts val="0"/>
              </a:spcAft>
            </a:pPr>
            <a:endParaRPr lang="ru-RU" dirty="0" smtClean="0">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dirty="0" smtClean="0">
                <a:latin typeface="Times New Roman" panose="02020603050405020304" pitchFamily="18" charset="0"/>
                <a:ea typeface="Times New Roman" panose="02020603050405020304" pitchFamily="18" charset="0"/>
              </a:rPr>
              <a:t>Эту </a:t>
            </a:r>
            <a:r>
              <a:rPr lang="ru-RU" dirty="0">
                <a:latin typeface="Times New Roman" panose="02020603050405020304" pitchFamily="18" charset="0"/>
                <a:ea typeface="Times New Roman" panose="02020603050405020304" pitchFamily="18" charset="0"/>
              </a:rPr>
              <a:t>CMOS-память часто называют NVRAM (</a:t>
            </a:r>
            <a:r>
              <a:rPr lang="ru-RU" dirty="0" err="1">
                <a:latin typeface="Times New Roman" panose="02020603050405020304" pitchFamily="18" charset="0"/>
                <a:ea typeface="Times New Roman" panose="02020603050405020304" pitchFamily="18" charset="0"/>
              </a:rPr>
              <a:t>Non-Volatile</a:t>
            </a:r>
            <a:r>
              <a:rPr lang="ru-RU" dirty="0">
                <a:latin typeface="Times New Roman" panose="02020603050405020304" pitchFamily="18" charset="0"/>
                <a:ea typeface="Times New Roman" panose="02020603050405020304" pitchFamily="18" charset="0"/>
              </a:rPr>
              <a:t> RAM).</a:t>
            </a:r>
            <a:endParaRPr lang="ru-RU" sz="1400" dirty="0">
              <a:latin typeface="Times New Roman" panose="02020603050405020304" pitchFamily="18" charset="0"/>
              <a:ea typeface="Times New Roman" panose="02020603050405020304" pitchFamily="18" charset="0"/>
            </a:endParaRPr>
          </a:p>
          <a:p>
            <a:pPr indent="342900" algn="just" fontAlgn="auto" hangingPunct="1">
              <a:spcAft>
                <a:spcPts val="0"/>
              </a:spcAft>
            </a:pPr>
            <a:endParaRPr lang="ru-RU" sz="2800" dirty="0" smtClean="0">
              <a:solidFill>
                <a:srgbClr val="FF0000"/>
              </a:solidFill>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sz="2800" dirty="0" smtClean="0">
                <a:solidFill>
                  <a:srgbClr val="FF0000"/>
                </a:solidFill>
                <a:latin typeface="Times New Roman" panose="02020603050405020304" pitchFamily="18" charset="0"/>
                <a:ea typeface="Times New Roman" panose="02020603050405020304" pitchFamily="18" charset="0"/>
              </a:rPr>
              <a:t>Таким </a:t>
            </a:r>
            <a:r>
              <a:rPr lang="ru-RU" sz="2800" dirty="0">
                <a:solidFill>
                  <a:srgbClr val="FF0000"/>
                </a:solidFill>
                <a:latin typeface="Times New Roman" panose="02020603050405020304" pitchFamily="18" charset="0"/>
                <a:ea typeface="Times New Roman" panose="02020603050405020304" pitchFamily="18" charset="0"/>
              </a:rPr>
              <a:t>образом, BIOS представляет собой комплект программ, хранящихся в одной или нескольких микросхемах. Эти программы выполняются при запуске компьютера до загрузки операционной системы. </a:t>
            </a:r>
            <a:endParaRPr lang="ru-RU" sz="18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35255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187624" y="2492896"/>
            <a:ext cx="6773137" cy="769441"/>
          </a:xfrm>
          <a:prstGeom prst="rect">
            <a:avLst/>
          </a:prstGeom>
        </p:spPr>
        <p:txBody>
          <a:bodyPr wrap="none">
            <a:spAutoFit/>
          </a:bodyPr>
          <a:lstStyle/>
          <a:p>
            <a:pPr algn="ctr">
              <a:spcAft>
                <a:spcPts val="0"/>
              </a:spcAft>
            </a:pPr>
            <a:r>
              <a:rPr lang="ru-RU" sz="4400" b="1" dirty="0">
                <a:solidFill>
                  <a:srgbClr val="FF0000"/>
                </a:solidFill>
                <a:latin typeface="Times New Roman" panose="02020603050405020304" pitchFamily="18" charset="0"/>
                <a:ea typeface="Times New Roman" panose="02020603050405020304" pitchFamily="18" charset="0"/>
              </a:rPr>
              <a:t>«</a:t>
            </a:r>
            <a:r>
              <a:rPr lang="ru-RU" sz="4000" b="1" dirty="0">
                <a:solidFill>
                  <a:srgbClr val="FF0000"/>
                </a:solidFill>
                <a:latin typeface="Times New Roman" panose="02020603050405020304" pitchFamily="18" charset="0"/>
                <a:ea typeface="Times New Roman" panose="02020603050405020304" pitchFamily="18" charset="0"/>
              </a:rPr>
              <a:t>Основные функции  BIOS</a:t>
            </a:r>
            <a:r>
              <a:rPr lang="ru-RU" sz="4400" b="1" dirty="0">
                <a:solidFill>
                  <a:srgbClr val="FF0000"/>
                </a:solidFill>
                <a:latin typeface="Times New Roman" panose="02020603050405020304" pitchFamily="18" charset="0"/>
                <a:ea typeface="Times New Roman" panose="02020603050405020304" pitchFamily="18" charset="0"/>
              </a:rPr>
              <a:t>»</a:t>
            </a:r>
            <a:endParaRPr lang="ru-RU" sz="2800"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05935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07504" y="25523"/>
            <a:ext cx="8568952" cy="6647974"/>
          </a:xfrm>
          <a:prstGeom prst="rect">
            <a:avLst/>
          </a:prstGeom>
        </p:spPr>
        <p:txBody>
          <a:bodyPr wrap="square">
            <a:spAutoFit/>
          </a:bodyPr>
          <a:lstStyle/>
          <a:p>
            <a:pPr indent="342900" algn="just" fontAlgn="auto" hangingPunct="1">
              <a:spcAft>
                <a:spcPts val="0"/>
              </a:spcAft>
            </a:pPr>
            <a:r>
              <a:rPr lang="ru-RU" sz="1800" b="1" dirty="0">
                <a:solidFill>
                  <a:srgbClr val="FF0000"/>
                </a:solidFill>
                <a:latin typeface="Times New Roman" panose="02020603050405020304" pitchFamily="18" charset="0"/>
                <a:ea typeface="Times New Roman" panose="02020603050405020304" pitchFamily="18" charset="0"/>
              </a:rPr>
              <a:t>BIOS в большинстве PC-совместимых компьютеров выполняет четыре основные функции</a:t>
            </a:r>
            <a:r>
              <a:rPr lang="ru-RU" sz="1800" b="1" dirty="0" smtClean="0">
                <a:solidFill>
                  <a:srgbClr val="FF0000"/>
                </a:solidFill>
                <a:latin typeface="Times New Roman" panose="02020603050405020304" pitchFamily="18" charset="0"/>
                <a:ea typeface="Times New Roman" panose="02020603050405020304" pitchFamily="18" charset="0"/>
              </a:rPr>
              <a:t>.</a:t>
            </a:r>
          </a:p>
          <a:p>
            <a:pPr indent="342900" algn="just" fontAlgn="auto" hangingPunct="1">
              <a:spcAft>
                <a:spcPts val="0"/>
              </a:spcAft>
            </a:pPr>
            <a:endParaRPr lang="ru-RU" sz="1200" dirty="0">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sz="1800" b="1" i="1" u="sng" dirty="0">
                <a:solidFill>
                  <a:srgbClr val="FF0000"/>
                </a:solidFill>
                <a:latin typeface="Times New Roman" panose="02020603050405020304" pitchFamily="18" charset="0"/>
                <a:ea typeface="Times New Roman" panose="02020603050405020304" pitchFamily="18" charset="0"/>
              </a:rPr>
              <a:t>POST</a:t>
            </a:r>
            <a:r>
              <a:rPr lang="ru-RU" sz="1800" i="1" dirty="0">
                <a:latin typeface="Times New Roman" panose="02020603050405020304" pitchFamily="18" charset="0"/>
                <a:ea typeface="Times New Roman" panose="02020603050405020304" pitchFamily="18" charset="0"/>
              </a:rPr>
              <a:t> </a:t>
            </a:r>
            <a:r>
              <a:rPr lang="ru-RU" sz="1800" dirty="0">
                <a:latin typeface="Times New Roman" panose="02020603050405020304" pitchFamily="18" charset="0"/>
                <a:ea typeface="Times New Roman" panose="02020603050405020304" pitchFamily="18" charset="0"/>
              </a:rPr>
              <a:t>- самотестирование при включении питания процессора, памяти, набора микросхем системной логики, видеоадаптера, контроллеров диска, дисковода, клавиатуры и других жизненно важных компонентов системы.</a:t>
            </a:r>
            <a:endParaRPr lang="ru-RU" sz="1200" dirty="0">
              <a:latin typeface="Times New Roman" panose="02020603050405020304" pitchFamily="18" charset="0"/>
              <a:ea typeface="Times New Roman" panose="02020603050405020304" pitchFamily="18" charset="0"/>
            </a:endParaRPr>
          </a:p>
          <a:p>
            <a:pPr indent="342900" algn="just" fontAlgn="auto" hangingPunct="1">
              <a:spcAft>
                <a:spcPts val="0"/>
              </a:spcAft>
            </a:pPr>
            <a:endParaRPr lang="ru-RU" sz="1800" b="1" i="1" u="sng" dirty="0" smtClean="0">
              <a:solidFill>
                <a:srgbClr val="FF0000"/>
              </a:solidFill>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sz="1800" b="1" i="1" u="sng" dirty="0" smtClean="0">
                <a:solidFill>
                  <a:srgbClr val="FF0000"/>
                </a:solidFill>
                <a:latin typeface="Times New Roman" panose="02020603050405020304" pitchFamily="18" charset="0"/>
                <a:ea typeface="Times New Roman" panose="02020603050405020304" pitchFamily="18" charset="0"/>
              </a:rPr>
              <a:t>Программа </a:t>
            </a:r>
            <a:r>
              <a:rPr lang="ru-RU" sz="1800" b="1" i="1" u="sng" dirty="0">
                <a:solidFill>
                  <a:srgbClr val="FF0000"/>
                </a:solidFill>
                <a:latin typeface="Times New Roman" panose="02020603050405020304" pitchFamily="18" charset="0"/>
                <a:ea typeface="Times New Roman" panose="02020603050405020304" pitchFamily="18" charset="0"/>
              </a:rPr>
              <a:t>установки параметров BIOS (</a:t>
            </a:r>
            <a:r>
              <a:rPr lang="ru-RU" sz="1800" b="1" i="1" u="sng" dirty="0" err="1">
                <a:solidFill>
                  <a:srgbClr val="FF0000"/>
                </a:solidFill>
                <a:latin typeface="Times New Roman" panose="02020603050405020304" pitchFamily="18" charset="0"/>
                <a:ea typeface="Times New Roman" panose="02020603050405020304" pitchFamily="18" charset="0"/>
              </a:rPr>
              <a:t>Setup</a:t>
            </a:r>
            <a:r>
              <a:rPr lang="ru-RU" sz="1800" b="1" i="1" u="sng" dirty="0">
                <a:solidFill>
                  <a:srgbClr val="FF0000"/>
                </a:solidFill>
                <a:latin typeface="Times New Roman" panose="02020603050405020304" pitchFamily="18" charset="0"/>
                <a:ea typeface="Times New Roman" panose="02020603050405020304" pitchFamily="18" charset="0"/>
              </a:rPr>
              <a:t> BIOS)</a:t>
            </a:r>
            <a:r>
              <a:rPr lang="ru-RU" sz="1800" b="1" i="1" dirty="0">
                <a:solidFill>
                  <a:srgbClr val="FF0000"/>
                </a:solidFill>
                <a:latin typeface="Times New Roman" panose="02020603050405020304" pitchFamily="18" charset="0"/>
                <a:ea typeface="Times New Roman" panose="02020603050405020304" pitchFamily="18" charset="0"/>
              </a:rPr>
              <a:t> </a:t>
            </a:r>
            <a:r>
              <a:rPr lang="ru-RU" sz="1800" dirty="0">
                <a:latin typeface="Times New Roman" panose="02020603050405020304" pitchFamily="18" charset="0"/>
                <a:ea typeface="Times New Roman" panose="02020603050405020304" pitchFamily="18" charset="0"/>
              </a:rPr>
              <a:t>- конфигурирование параметров системы. Эта программа запускается при нажатии определенной клавиши (или комбинации клавиш) во время выполнения процедуры POST. В старых компьютерах на базе процессоров 286 и 386 для запуска этой программы необходима специальная дискета.</a:t>
            </a:r>
            <a:endParaRPr lang="ru-RU" sz="1200" dirty="0">
              <a:latin typeface="Times New Roman" panose="02020603050405020304" pitchFamily="18" charset="0"/>
              <a:ea typeface="Times New Roman" panose="02020603050405020304" pitchFamily="18" charset="0"/>
            </a:endParaRPr>
          </a:p>
          <a:p>
            <a:pPr indent="342900" algn="just" fontAlgn="auto" hangingPunct="1">
              <a:spcAft>
                <a:spcPts val="0"/>
              </a:spcAft>
            </a:pPr>
            <a:endParaRPr lang="ru-RU" sz="1800" b="1" i="1" u="sng" dirty="0" smtClean="0">
              <a:solidFill>
                <a:srgbClr val="FF0000"/>
              </a:solidFill>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sz="1800" b="1" i="1" u="sng" dirty="0" smtClean="0">
                <a:solidFill>
                  <a:srgbClr val="FF0000"/>
                </a:solidFill>
                <a:latin typeface="Times New Roman" panose="02020603050405020304" pitchFamily="18" charset="0"/>
                <a:ea typeface="Times New Roman" panose="02020603050405020304" pitchFamily="18" charset="0"/>
              </a:rPr>
              <a:t>Загрузчик </a:t>
            </a:r>
            <a:r>
              <a:rPr lang="ru-RU" sz="1800" b="1" i="1" u="sng" dirty="0">
                <a:solidFill>
                  <a:srgbClr val="FF0000"/>
                </a:solidFill>
                <a:latin typeface="Times New Roman" panose="02020603050405020304" pitchFamily="18" charset="0"/>
                <a:ea typeface="Times New Roman" panose="02020603050405020304" pitchFamily="18" charset="0"/>
              </a:rPr>
              <a:t>операционной системы</a:t>
            </a:r>
            <a:r>
              <a:rPr lang="ru-RU" sz="1800" b="1" i="1" dirty="0">
                <a:solidFill>
                  <a:srgbClr val="FF0000"/>
                </a:solidFill>
                <a:latin typeface="Times New Roman" panose="02020603050405020304" pitchFamily="18" charset="0"/>
                <a:ea typeface="Times New Roman" panose="02020603050405020304" pitchFamily="18" charset="0"/>
              </a:rPr>
              <a:t> </a:t>
            </a:r>
            <a:r>
              <a:rPr lang="ru-RU" sz="1800" dirty="0">
                <a:latin typeface="Times New Roman" panose="02020603050405020304" pitchFamily="18" charset="0"/>
                <a:ea typeface="Times New Roman" panose="02020603050405020304" pitchFamily="18" charset="0"/>
              </a:rPr>
              <a:t>- подпрограмма, выполняющая поиск действующего основного загрузочного сектора на дисковых устройствах. При обнаружении сектора, соответствующего определенному минимальному критерию (его сигнатура должна заканчиваться байтами 55AAh), выполняется код начальной загрузки. Эта программа загружает загрузочный сектор операционной системы, который, в свою очередь, загружает файлы ядра операционной системы.</a:t>
            </a:r>
            <a:endParaRPr lang="ru-RU" sz="1200" dirty="0">
              <a:latin typeface="Times New Roman" panose="02020603050405020304" pitchFamily="18" charset="0"/>
              <a:ea typeface="Times New Roman" panose="02020603050405020304" pitchFamily="18" charset="0"/>
            </a:endParaRPr>
          </a:p>
          <a:p>
            <a:pPr indent="342900" algn="just" fontAlgn="auto" hangingPunct="1">
              <a:spcAft>
                <a:spcPts val="0"/>
              </a:spcAft>
            </a:pPr>
            <a:endParaRPr lang="ru-RU" sz="1800" b="1" i="1" u="sng" dirty="0" smtClean="0">
              <a:solidFill>
                <a:srgbClr val="FF0000"/>
              </a:solidFill>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sz="1800" b="1" i="1" u="sng" dirty="0" smtClean="0">
                <a:solidFill>
                  <a:srgbClr val="FF0000"/>
                </a:solidFill>
                <a:latin typeface="Times New Roman" panose="02020603050405020304" pitchFamily="18" charset="0"/>
                <a:ea typeface="Times New Roman" panose="02020603050405020304" pitchFamily="18" charset="0"/>
              </a:rPr>
              <a:t>BIOS</a:t>
            </a:r>
            <a:r>
              <a:rPr lang="ru-RU" sz="1800" b="1" i="1" dirty="0" smtClean="0">
                <a:solidFill>
                  <a:srgbClr val="FF0000"/>
                </a:solidFill>
                <a:latin typeface="Times New Roman" panose="02020603050405020304" pitchFamily="18" charset="0"/>
                <a:ea typeface="Times New Roman" panose="02020603050405020304" pitchFamily="18" charset="0"/>
              </a:rPr>
              <a:t> </a:t>
            </a:r>
            <a:r>
              <a:rPr lang="ru-RU" sz="1800" dirty="0">
                <a:latin typeface="Times New Roman" panose="02020603050405020304" pitchFamily="18" charset="0"/>
                <a:ea typeface="Times New Roman" panose="02020603050405020304" pitchFamily="18" charset="0"/>
              </a:rPr>
              <a:t>- набор драйверов, предназначенных для взаимодействия операционной системы и аппаратного обеспечения при загрузке системы. При запуске DOS или </a:t>
            </a:r>
            <a:r>
              <a:rPr lang="ru-RU" sz="1800" dirty="0" err="1">
                <a:latin typeface="Times New Roman" panose="02020603050405020304" pitchFamily="18" charset="0"/>
                <a:ea typeface="Times New Roman" panose="02020603050405020304" pitchFamily="18" charset="0"/>
              </a:rPr>
              <a:t>Windows</a:t>
            </a:r>
            <a:r>
              <a:rPr lang="ru-RU" sz="1800" dirty="0">
                <a:latin typeface="Times New Roman" panose="02020603050405020304" pitchFamily="18" charset="0"/>
                <a:ea typeface="Times New Roman" panose="02020603050405020304" pitchFamily="18" charset="0"/>
              </a:rPr>
              <a:t> в режиме защиты от сбоев используются драйверы устройств только из BIOS.</a:t>
            </a:r>
            <a:endParaRPr lang="ru-RU"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73740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79512" y="260648"/>
            <a:ext cx="8640960" cy="4708981"/>
          </a:xfrm>
          <a:prstGeom prst="rect">
            <a:avLst/>
          </a:prstGeom>
        </p:spPr>
        <p:txBody>
          <a:bodyPr wrap="square">
            <a:spAutoFit/>
          </a:bodyPr>
          <a:lstStyle/>
          <a:p>
            <a:pPr algn="just" fontAlgn="auto" hangingPunct="1">
              <a:spcAft>
                <a:spcPts val="0"/>
              </a:spcAft>
            </a:pPr>
            <a:r>
              <a:rPr lang="ru-RU" b="1" dirty="0">
                <a:solidFill>
                  <a:srgbClr val="FF0000"/>
                </a:solidFill>
                <a:latin typeface="Times New Roman" panose="02020603050405020304" pitchFamily="18" charset="0"/>
                <a:ea typeface="Times New Roman" panose="02020603050405020304" pitchFamily="18" charset="0"/>
              </a:rPr>
              <a:t>Обновление ROM BIOS может понадобиться в следующих случаях:</a:t>
            </a:r>
            <a:endParaRPr lang="ru-RU" sz="1400" dirty="0">
              <a:solidFill>
                <a:srgbClr val="FF0000"/>
              </a:solidFill>
              <a:latin typeface="Times New Roman" panose="02020603050405020304" pitchFamily="18" charset="0"/>
              <a:ea typeface="Times New Roman" panose="02020603050405020304" pitchFamily="18" charset="0"/>
            </a:endParaRPr>
          </a:p>
          <a:p>
            <a:pPr algn="just" fontAlgn="auto" hangingPunct="1">
              <a:spcAft>
                <a:spcPts val="0"/>
              </a:spcAft>
            </a:pPr>
            <a:r>
              <a:rPr lang="ru-RU" dirty="0">
                <a:latin typeface="Times New Roman" panose="02020603050405020304" pitchFamily="18" charset="0"/>
                <a:ea typeface="Times New Roman" panose="02020603050405020304" pitchFamily="18" charset="0"/>
              </a:rPr>
              <a:t>- при установке дисковода LS-120 (</a:t>
            </a:r>
            <a:r>
              <a:rPr lang="ru-RU" dirty="0" err="1">
                <a:latin typeface="Times New Roman" panose="02020603050405020304" pitchFamily="18" charset="0"/>
                <a:ea typeface="Times New Roman" panose="02020603050405020304" pitchFamily="18" charset="0"/>
              </a:rPr>
              <a:t>SuperDisk</a:t>
            </a:r>
            <a:r>
              <a:rPr lang="ru-RU" dirty="0">
                <a:latin typeface="Times New Roman" panose="02020603050405020304" pitchFamily="18" charset="0"/>
                <a:ea typeface="Times New Roman" panose="02020603050405020304" pitchFamily="18" charset="0"/>
              </a:rPr>
              <a:t>);</a:t>
            </a:r>
            <a:endParaRPr lang="ru-RU" sz="1400" dirty="0">
              <a:latin typeface="Times New Roman" panose="02020603050405020304" pitchFamily="18" charset="0"/>
              <a:ea typeface="Times New Roman" panose="02020603050405020304" pitchFamily="18" charset="0"/>
            </a:endParaRPr>
          </a:p>
          <a:p>
            <a:pPr algn="just" fontAlgn="auto" hangingPunct="1">
              <a:spcAft>
                <a:spcPts val="0"/>
              </a:spcAft>
            </a:pPr>
            <a:r>
              <a:rPr lang="ru-RU" dirty="0">
                <a:latin typeface="Times New Roman" panose="02020603050405020304" pitchFamily="18" charset="0"/>
                <a:ea typeface="Times New Roman" panose="02020603050405020304" pitchFamily="18" charset="0"/>
              </a:rPr>
              <a:t>- для обеспечения поддержки жестких дисков объемом более 8 Гбайт;</a:t>
            </a:r>
            <a:endParaRPr lang="ru-RU" sz="1400" dirty="0">
              <a:latin typeface="Times New Roman" panose="02020603050405020304" pitchFamily="18" charset="0"/>
              <a:ea typeface="Times New Roman" panose="02020603050405020304" pitchFamily="18" charset="0"/>
            </a:endParaRPr>
          </a:p>
          <a:p>
            <a:pPr algn="just" fontAlgn="auto" hangingPunct="1">
              <a:spcAft>
                <a:spcPts val="0"/>
              </a:spcAft>
            </a:pPr>
            <a:r>
              <a:rPr lang="ru-RU" dirty="0">
                <a:latin typeface="Times New Roman" panose="02020603050405020304" pitchFamily="18" charset="0"/>
                <a:ea typeface="Times New Roman" panose="02020603050405020304" pitchFamily="18" charset="0"/>
              </a:rPr>
              <a:t>- при добавлении жестких дисков стандарта </a:t>
            </a:r>
            <a:r>
              <a:rPr lang="ru-RU" dirty="0" err="1">
                <a:latin typeface="Times New Roman" panose="02020603050405020304" pitchFamily="18" charset="0"/>
                <a:ea typeface="Times New Roman" panose="02020603050405020304" pitchFamily="18" charset="0"/>
              </a:rPr>
              <a:t>Ultra</a:t>
            </a:r>
            <a:r>
              <a:rPr lang="ru-RU" dirty="0">
                <a:latin typeface="Times New Roman" panose="02020603050405020304" pitchFamily="18" charset="0"/>
                <a:ea typeface="Times New Roman" panose="02020603050405020304" pitchFamily="18" charset="0"/>
              </a:rPr>
              <a:t>-DMA/33, </a:t>
            </a:r>
            <a:r>
              <a:rPr lang="ru-RU" dirty="0" err="1">
                <a:latin typeface="Times New Roman" panose="02020603050405020304" pitchFamily="18" charset="0"/>
                <a:ea typeface="Times New Roman" panose="02020603050405020304" pitchFamily="18" charset="0"/>
              </a:rPr>
              <a:t>Ultra</a:t>
            </a:r>
            <a:r>
              <a:rPr lang="ru-RU" dirty="0">
                <a:latin typeface="Times New Roman" panose="02020603050405020304" pitchFamily="18" charset="0"/>
                <a:ea typeface="Times New Roman" panose="02020603050405020304" pitchFamily="18" charset="0"/>
              </a:rPr>
              <a:t>-DMA/66 или UDMA/100 IDE;</a:t>
            </a:r>
            <a:endParaRPr lang="ru-RU" sz="1400" dirty="0">
              <a:latin typeface="Times New Roman" panose="02020603050405020304" pitchFamily="18" charset="0"/>
              <a:ea typeface="Times New Roman" panose="02020603050405020304" pitchFamily="18" charset="0"/>
            </a:endParaRPr>
          </a:p>
          <a:p>
            <a:pPr algn="just" fontAlgn="auto" hangingPunct="1">
              <a:spcAft>
                <a:spcPts val="0"/>
              </a:spcAft>
            </a:pPr>
            <a:r>
              <a:rPr lang="ru-RU" dirty="0">
                <a:latin typeface="Times New Roman" panose="02020603050405020304" pitchFamily="18" charset="0"/>
                <a:ea typeface="Times New Roman" panose="02020603050405020304" pitchFamily="18" charset="0"/>
              </a:rPr>
              <a:t>- при добавлении загрузочных накопителей CD-ROM (спецификация </a:t>
            </a:r>
            <a:r>
              <a:rPr lang="ru-RU" dirty="0" err="1">
                <a:latin typeface="Times New Roman" panose="02020603050405020304" pitchFamily="18" charset="0"/>
                <a:ea typeface="Times New Roman" panose="02020603050405020304" pitchFamily="18" charset="0"/>
              </a:rPr>
              <a:t>El</a:t>
            </a:r>
            <a:r>
              <a:rPr lang="ru-RU" dirty="0">
                <a:latin typeface="Times New Roman" panose="02020603050405020304" pitchFamily="18" charset="0"/>
                <a:ea typeface="Times New Roman" panose="02020603050405020304" pitchFamily="18" charset="0"/>
              </a:rPr>
              <a:t> </a:t>
            </a:r>
            <a:r>
              <a:rPr lang="ru-RU" dirty="0" err="1">
                <a:latin typeface="Times New Roman" panose="02020603050405020304" pitchFamily="18" charset="0"/>
                <a:ea typeface="Times New Roman" panose="02020603050405020304" pitchFamily="18" charset="0"/>
              </a:rPr>
              <a:t>Torito</a:t>
            </a:r>
            <a:r>
              <a:rPr lang="ru-RU" dirty="0">
                <a:latin typeface="Times New Roman" panose="02020603050405020304" pitchFamily="18" charset="0"/>
                <a:ea typeface="Times New Roman" panose="02020603050405020304" pitchFamily="18" charset="0"/>
              </a:rPr>
              <a:t>);</a:t>
            </a:r>
            <a:endParaRPr lang="ru-RU" sz="1400" dirty="0">
              <a:latin typeface="Times New Roman" panose="02020603050405020304" pitchFamily="18" charset="0"/>
              <a:ea typeface="Times New Roman" panose="02020603050405020304" pitchFamily="18" charset="0"/>
            </a:endParaRPr>
          </a:p>
          <a:p>
            <a:pPr algn="just" fontAlgn="auto" hangingPunct="1">
              <a:spcAft>
                <a:spcPts val="0"/>
              </a:spcAft>
            </a:pPr>
            <a:r>
              <a:rPr lang="ru-RU" dirty="0">
                <a:latin typeface="Times New Roman" panose="02020603050405020304" pitchFamily="18" charset="0"/>
                <a:ea typeface="Times New Roman" panose="02020603050405020304" pitchFamily="18" charset="0"/>
              </a:rPr>
              <a:t>- при добавлении или улучшении поддержки </a:t>
            </a:r>
            <a:r>
              <a:rPr lang="ru-RU" dirty="0" err="1">
                <a:latin typeface="Times New Roman" panose="02020603050405020304" pitchFamily="18" charset="0"/>
                <a:ea typeface="Times New Roman" panose="02020603050405020304" pitchFamily="18" charset="0"/>
              </a:rPr>
              <a:t>Plug</a:t>
            </a:r>
            <a:r>
              <a:rPr lang="ru-RU" dirty="0">
                <a:latin typeface="Times New Roman" panose="02020603050405020304" pitchFamily="18" charset="0"/>
                <a:ea typeface="Times New Roman" panose="02020603050405020304" pitchFamily="18" charset="0"/>
              </a:rPr>
              <a:t> </a:t>
            </a:r>
            <a:r>
              <a:rPr lang="ru-RU" dirty="0" err="1">
                <a:latin typeface="Times New Roman" panose="02020603050405020304" pitchFamily="18" charset="0"/>
                <a:ea typeface="Times New Roman" panose="02020603050405020304" pitchFamily="18" charset="0"/>
              </a:rPr>
              <a:t>and</a:t>
            </a:r>
            <a:r>
              <a:rPr lang="ru-RU" dirty="0">
                <a:latin typeface="Times New Roman" panose="02020603050405020304" pitchFamily="18" charset="0"/>
                <a:ea typeface="Times New Roman" panose="02020603050405020304" pitchFamily="18" charset="0"/>
              </a:rPr>
              <a:t> </a:t>
            </a:r>
            <a:r>
              <a:rPr lang="ru-RU" dirty="0" err="1">
                <a:latin typeface="Times New Roman" panose="02020603050405020304" pitchFamily="18" charset="0"/>
                <a:ea typeface="Times New Roman" panose="02020603050405020304" pitchFamily="18" charset="0"/>
              </a:rPr>
              <a:t>Play</a:t>
            </a:r>
            <a:r>
              <a:rPr lang="ru-RU" dirty="0">
                <a:latin typeface="Times New Roman" panose="02020603050405020304" pitchFamily="18" charset="0"/>
                <a:ea typeface="Times New Roman" panose="02020603050405020304" pitchFamily="18" charset="0"/>
              </a:rPr>
              <a:t>;</a:t>
            </a:r>
            <a:endParaRPr lang="ru-RU" sz="1400" dirty="0">
              <a:latin typeface="Times New Roman" panose="02020603050405020304" pitchFamily="18" charset="0"/>
              <a:ea typeface="Times New Roman" panose="02020603050405020304" pitchFamily="18" charset="0"/>
            </a:endParaRPr>
          </a:p>
          <a:p>
            <a:pPr algn="just" fontAlgn="auto" hangingPunct="1">
              <a:spcAft>
                <a:spcPts val="0"/>
              </a:spcAft>
            </a:pPr>
            <a:r>
              <a:rPr lang="ru-RU" dirty="0">
                <a:latin typeface="Times New Roman" panose="02020603050405020304" pitchFamily="18" charset="0"/>
                <a:ea typeface="Times New Roman" panose="02020603050405020304" pitchFamily="18" charset="0"/>
              </a:rPr>
              <a:t>- при исправлении ошибок, связанных с изменением системной даты в 2000 году и с високосными годами;</a:t>
            </a:r>
            <a:endParaRPr lang="ru-RU" sz="1400" dirty="0">
              <a:latin typeface="Times New Roman" panose="02020603050405020304" pitchFamily="18" charset="0"/>
              <a:ea typeface="Times New Roman" panose="02020603050405020304" pitchFamily="18" charset="0"/>
            </a:endParaRPr>
          </a:p>
          <a:p>
            <a:pPr algn="just" fontAlgn="auto" hangingPunct="1">
              <a:spcAft>
                <a:spcPts val="0"/>
              </a:spcAft>
            </a:pPr>
            <a:r>
              <a:rPr lang="ru-RU" dirty="0">
                <a:latin typeface="Times New Roman" panose="02020603050405020304" pitchFamily="18" charset="0"/>
                <a:ea typeface="Times New Roman" panose="02020603050405020304" pitchFamily="18" charset="0"/>
              </a:rPr>
              <a:t>- при исправлении известных ошибок или проблем совместимости с некоторыми аппаратными средствами и программным обеспечением;</a:t>
            </a:r>
            <a:endParaRPr lang="ru-RU" sz="1400" dirty="0">
              <a:latin typeface="Times New Roman" panose="02020603050405020304" pitchFamily="18" charset="0"/>
              <a:ea typeface="Times New Roman" panose="02020603050405020304" pitchFamily="18" charset="0"/>
            </a:endParaRPr>
          </a:p>
          <a:p>
            <a:pPr algn="just" fontAlgn="auto" hangingPunct="1">
              <a:spcAft>
                <a:spcPts val="0"/>
              </a:spcAft>
            </a:pPr>
            <a:r>
              <a:rPr lang="ru-RU" dirty="0">
                <a:latin typeface="Times New Roman" panose="02020603050405020304" pitchFamily="18" charset="0"/>
                <a:ea typeface="Times New Roman" panose="02020603050405020304" pitchFamily="18" charset="0"/>
              </a:rPr>
              <a:t>- при замене процессора;</a:t>
            </a:r>
            <a:endParaRPr lang="ru-RU" sz="1400" dirty="0">
              <a:latin typeface="Times New Roman" panose="02020603050405020304" pitchFamily="18" charset="0"/>
              <a:ea typeface="Times New Roman" panose="02020603050405020304" pitchFamily="18" charset="0"/>
            </a:endParaRPr>
          </a:p>
          <a:p>
            <a:pPr algn="just" fontAlgn="auto" hangingPunct="1">
              <a:spcAft>
                <a:spcPts val="0"/>
              </a:spcAft>
            </a:pPr>
            <a:r>
              <a:rPr lang="ru-RU" dirty="0">
                <a:latin typeface="Times New Roman" panose="02020603050405020304" pitchFamily="18" charset="0"/>
                <a:ea typeface="Times New Roman" panose="02020603050405020304" pitchFamily="18" charset="0"/>
              </a:rPr>
              <a:t>- при добавлении поддержки для системы управления режимом электропитания (</a:t>
            </a:r>
            <a:r>
              <a:rPr lang="ru-RU" dirty="0" err="1">
                <a:latin typeface="Times New Roman" panose="02020603050405020304" pitchFamily="18" charset="0"/>
                <a:ea typeface="Times New Roman" panose="02020603050405020304" pitchFamily="18" charset="0"/>
              </a:rPr>
              <a:t>Advanced</a:t>
            </a:r>
            <a:r>
              <a:rPr lang="ru-RU"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System Con</a:t>
            </a:r>
            <a:r>
              <a:rPr lang="ru-RU" dirty="0">
                <a:latin typeface="Times New Roman" panose="02020603050405020304" pitchFamily="18" charset="0"/>
                <a:ea typeface="Times New Roman" panose="02020603050405020304" pitchFamily="18" charset="0"/>
              </a:rPr>
              <a:t>_</a:t>
            </a:r>
            <a:r>
              <a:rPr lang="en-US" dirty="0" err="1">
                <a:latin typeface="Times New Roman" panose="02020603050405020304" pitchFamily="18" charset="0"/>
                <a:ea typeface="Times New Roman" panose="02020603050405020304" pitchFamily="18" charset="0"/>
              </a:rPr>
              <a:t>guration</a:t>
            </a:r>
            <a:r>
              <a:rPr lang="en-US" dirty="0">
                <a:latin typeface="Times New Roman" panose="02020603050405020304" pitchFamily="18" charset="0"/>
                <a:ea typeface="Times New Roman" panose="02020603050405020304" pitchFamily="18" charset="0"/>
              </a:rPr>
              <a:t> and Power Interface</a:t>
            </a:r>
            <a:r>
              <a:rPr lang="ru-RU" dirty="0">
                <a:latin typeface="Times New Roman" panose="02020603050405020304" pitchFamily="18" charset="0"/>
                <a:ea typeface="Times New Roman" panose="02020603050405020304" pitchFamily="18" charset="0"/>
              </a:rPr>
              <a:t> _ </a:t>
            </a:r>
            <a:r>
              <a:rPr lang="en-US" dirty="0">
                <a:latin typeface="Times New Roman" panose="02020603050405020304" pitchFamily="18" charset="0"/>
                <a:ea typeface="Times New Roman" panose="02020603050405020304" pitchFamily="18" charset="0"/>
              </a:rPr>
              <a:t>ACPI</a:t>
            </a:r>
            <a:r>
              <a:rPr lang="ru-RU" dirty="0">
                <a:latin typeface="Times New Roman" panose="02020603050405020304" pitchFamily="18" charset="0"/>
                <a:ea typeface="Times New Roman" panose="02020603050405020304" pitchFamily="18" charset="0"/>
              </a:rPr>
              <a:t>).</a:t>
            </a:r>
            <a:endParaRPr lang="ru-RU"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08240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79512" y="404664"/>
            <a:ext cx="8784976" cy="5693866"/>
          </a:xfrm>
          <a:prstGeom prst="rect">
            <a:avLst/>
          </a:prstGeom>
        </p:spPr>
        <p:txBody>
          <a:bodyPr wrap="square">
            <a:spAutoFit/>
          </a:bodyPr>
          <a:lstStyle/>
          <a:p>
            <a:pPr algn="just" fontAlgn="auto" hangingPunct="1">
              <a:spcAft>
                <a:spcPts val="0"/>
              </a:spcAft>
            </a:pPr>
            <a:r>
              <a:rPr lang="ru-RU" sz="2800" b="1" dirty="0">
                <a:solidFill>
                  <a:srgbClr val="FF0000"/>
                </a:solidFill>
                <a:latin typeface="Times New Roman" panose="02020603050405020304" pitchFamily="18" charset="0"/>
                <a:ea typeface="Times New Roman" panose="02020603050405020304" pitchFamily="18" charset="0"/>
              </a:rPr>
              <a:t>Для замены или обновления BIOS необходима следующая информация:</a:t>
            </a:r>
            <a:endParaRPr lang="ru-RU" sz="1800" dirty="0">
              <a:solidFill>
                <a:srgbClr val="FF0000"/>
              </a:solidFill>
              <a:latin typeface="Times New Roman" panose="02020603050405020304" pitchFamily="18" charset="0"/>
              <a:ea typeface="Times New Roman" panose="02020603050405020304" pitchFamily="18" charset="0"/>
            </a:endParaRPr>
          </a:p>
          <a:p>
            <a:pPr algn="just" fontAlgn="auto" hangingPunct="1">
              <a:spcAft>
                <a:spcPts val="0"/>
              </a:spcAft>
            </a:pPr>
            <a:r>
              <a:rPr lang="ru-RU" sz="2800" dirty="0">
                <a:latin typeface="Times New Roman" panose="02020603050405020304" pitchFamily="18" charset="0"/>
                <a:ea typeface="Times New Roman" panose="02020603050405020304" pitchFamily="18" charset="0"/>
              </a:rPr>
              <a:t>- модель системной платы;</a:t>
            </a:r>
            <a:endParaRPr lang="ru-RU" sz="1800" dirty="0">
              <a:latin typeface="Times New Roman" panose="02020603050405020304" pitchFamily="18" charset="0"/>
              <a:ea typeface="Times New Roman" panose="02020603050405020304" pitchFamily="18" charset="0"/>
            </a:endParaRPr>
          </a:p>
          <a:p>
            <a:pPr algn="just" fontAlgn="auto" hangingPunct="1">
              <a:spcAft>
                <a:spcPts val="0"/>
              </a:spcAft>
            </a:pPr>
            <a:r>
              <a:rPr lang="ru-RU" sz="2800" dirty="0">
                <a:latin typeface="Times New Roman" panose="02020603050405020304" pitchFamily="18" charset="0"/>
                <a:ea typeface="Times New Roman" panose="02020603050405020304" pitchFamily="18" charset="0"/>
              </a:rPr>
              <a:t>- текущая версия BIOS;</a:t>
            </a:r>
            <a:endParaRPr lang="ru-RU" sz="1800" dirty="0">
              <a:latin typeface="Times New Roman" panose="02020603050405020304" pitchFamily="18" charset="0"/>
              <a:ea typeface="Times New Roman" panose="02020603050405020304" pitchFamily="18" charset="0"/>
            </a:endParaRPr>
          </a:p>
          <a:p>
            <a:pPr algn="just" fontAlgn="auto" hangingPunct="1">
              <a:spcAft>
                <a:spcPts val="0"/>
              </a:spcAft>
            </a:pPr>
            <a:r>
              <a:rPr lang="ru-RU" sz="2800" dirty="0">
                <a:latin typeface="Times New Roman" panose="02020603050405020304" pitchFamily="18" charset="0"/>
                <a:ea typeface="Times New Roman" panose="02020603050405020304" pitchFamily="18" charset="0"/>
              </a:rPr>
              <a:t>- тип процессора (например, </a:t>
            </a:r>
            <a:r>
              <a:rPr lang="ru-RU" sz="2800" dirty="0" err="1">
                <a:latin typeface="Times New Roman" panose="02020603050405020304" pitchFamily="18" charset="0"/>
                <a:ea typeface="Times New Roman" panose="02020603050405020304" pitchFamily="18" charset="0"/>
              </a:rPr>
              <a:t>Pentium</a:t>
            </a:r>
            <a:r>
              <a:rPr lang="ru-RU" sz="2800" dirty="0">
                <a:latin typeface="Times New Roman" panose="02020603050405020304" pitchFamily="18" charset="0"/>
                <a:ea typeface="Times New Roman" panose="02020603050405020304" pitchFamily="18" charset="0"/>
              </a:rPr>
              <a:t> MMX, AMD K6, </a:t>
            </a:r>
            <a:r>
              <a:rPr lang="ru-RU" sz="2800" dirty="0" err="1">
                <a:latin typeface="Times New Roman" panose="02020603050405020304" pitchFamily="18" charset="0"/>
                <a:ea typeface="Times New Roman" panose="02020603050405020304" pitchFamily="18" charset="0"/>
              </a:rPr>
              <a:t>Cyrix</a:t>
            </a:r>
            <a:r>
              <a:rPr lang="ru-RU" sz="2800" dirty="0">
                <a:latin typeface="Times New Roman" panose="02020603050405020304" pitchFamily="18" charset="0"/>
                <a:ea typeface="Times New Roman" panose="02020603050405020304" pitchFamily="18" charset="0"/>
              </a:rPr>
              <a:t>/IBM 6x86MX, MII, </a:t>
            </a:r>
            <a:r>
              <a:rPr lang="ru-RU" sz="2800" dirty="0" err="1">
                <a:latin typeface="Times New Roman" panose="02020603050405020304" pitchFamily="18" charset="0"/>
                <a:ea typeface="Times New Roman" panose="02020603050405020304" pitchFamily="18" charset="0"/>
              </a:rPr>
              <a:t>Pentium</a:t>
            </a:r>
            <a:r>
              <a:rPr lang="ru-RU" sz="2800" dirty="0">
                <a:latin typeface="Times New Roman" panose="02020603050405020304" pitchFamily="18" charset="0"/>
                <a:ea typeface="Times New Roman" panose="02020603050405020304" pitchFamily="18" charset="0"/>
              </a:rPr>
              <a:t> </a:t>
            </a:r>
            <a:r>
              <a:rPr lang="en-US" sz="2800" dirty="0">
                <a:latin typeface="Times New Roman" panose="02020603050405020304" pitchFamily="18" charset="0"/>
                <a:ea typeface="Times New Roman" panose="02020603050405020304" pitchFamily="18" charset="0"/>
              </a:rPr>
              <a:t>II</a:t>
            </a:r>
            <a:r>
              <a:rPr lang="ru-RU" sz="2800" dirty="0">
                <a:latin typeface="Times New Roman" panose="02020603050405020304" pitchFamily="18" charset="0"/>
                <a:ea typeface="Times New Roman" panose="02020603050405020304" pitchFamily="18" charset="0"/>
              </a:rPr>
              <a:t>, </a:t>
            </a:r>
            <a:r>
              <a:rPr lang="en-US" sz="2800" dirty="0">
                <a:latin typeface="Times New Roman" panose="02020603050405020304" pitchFamily="18" charset="0"/>
                <a:ea typeface="Times New Roman" panose="02020603050405020304" pitchFamily="18" charset="0"/>
              </a:rPr>
              <a:t>Pentium III</a:t>
            </a:r>
            <a:r>
              <a:rPr lang="ru-RU" sz="2800" dirty="0">
                <a:latin typeface="Times New Roman" panose="02020603050405020304" pitchFamily="18" charset="0"/>
                <a:ea typeface="Times New Roman" panose="02020603050405020304" pitchFamily="18" charset="0"/>
              </a:rPr>
              <a:t>, </a:t>
            </a:r>
            <a:r>
              <a:rPr lang="en-US" sz="2800" dirty="0">
                <a:latin typeface="Times New Roman" panose="02020603050405020304" pitchFamily="18" charset="0"/>
                <a:ea typeface="Times New Roman" panose="02020603050405020304" pitchFamily="18" charset="0"/>
              </a:rPr>
              <a:t>AMD Athlon</a:t>
            </a:r>
            <a:r>
              <a:rPr lang="ru-RU" sz="2800" dirty="0">
                <a:latin typeface="Times New Roman" panose="02020603050405020304" pitchFamily="18" charset="0"/>
                <a:ea typeface="Times New Roman" panose="02020603050405020304" pitchFamily="18" charset="0"/>
              </a:rPr>
              <a:t> и т. д.).</a:t>
            </a:r>
            <a:endParaRPr lang="ru-RU" sz="1800" dirty="0">
              <a:latin typeface="Times New Roman" panose="02020603050405020304" pitchFamily="18" charset="0"/>
              <a:ea typeface="Times New Roman" panose="02020603050405020304" pitchFamily="18" charset="0"/>
            </a:endParaRPr>
          </a:p>
          <a:p>
            <a:pPr indent="342900" algn="just" fontAlgn="auto" hangingPunct="1">
              <a:spcAft>
                <a:spcPts val="0"/>
              </a:spcAft>
            </a:pPr>
            <a:r>
              <a:rPr lang="ru-RU" sz="2800" dirty="0">
                <a:latin typeface="Times New Roman" panose="02020603050405020304" pitchFamily="18" charset="0"/>
                <a:ea typeface="Times New Roman" panose="02020603050405020304" pitchFamily="18" charset="0"/>
              </a:rPr>
              <a:t>Идентифицировать базовую систему ввода-вывода можно по сообщениям, появляющимся на экране при включении системы. Правда, на экране версия базовой системы ввода-вывода отображается только несколько секунд. Часто ее можно найти также среди параметров CMOS.</a:t>
            </a:r>
            <a:endParaRPr lang="ru-RU"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3109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20"/>
          <p:cNvSpPr>
            <a:spLocks noChangeArrowheads="1"/>
          </p:cNvSpPr>
          <p:nvPr/>
        </p:nvSpPr>
        <p:spPr bwMode="auto">
          <a:xfrm>
            <a:off x="0" y="1857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ru-RU" altLang="ru-RU"/>
          </a:p>
        </p:txBody>
      </p:sp>
      <p:sp>
        <p:nvSpPr>
          <p:cNvPr id="5242" name="Rectangle 122"/>
          <p:cNvSpPr>
            <a:spLocks noChangeArrowheads="1"/>
          </p:cNvSpPr>
          <p:nvPr/>
        </p:nvSpPr>
        <p:spPr bwMode="auto">
          <a:xfrm>
            <a:off x="827088" y="549275"/>
            <a:ext cx="6581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r>
              <a:rPr lang="ru-RU" sz="2800" b="1">
                <a:effectLst>
                  <a:outerShdw blurRad="38100" dist="38100" dir="2700000" algn="tl">
                    <a:srgbClr val="000000"/>
                  </a:outerShdw>
                </a:effectLst>
              </a:rPr>
              <a:t>Запуск программы Setup BIOS</a:t>
            </a:r>
            <a:r>
              <a:rPr lang="ru-RU"/>
              <a:t> </a:t>
            </a:r>
          </a:p>
        </p:txBody>
      </p:sp>
      <p:sp>
        <p:nvSpPr>
          <p:cNvPr id="26628" name="Rectangle 123"/>
          <p:cNvSpPr>
            <a:spLocks noChangeArrowheads="1"/>
          </p:cNvSpPr>
          <p:nvPr/>
        </p:nvSpPr>
        <p:spPr bwMode="auto">
          <a:xfrm>
            <a:off x="328613" y="1412875"/>
            <a:ext cx="8815387"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400" i="1" dirty="0" smtClean="0">
                <a:solidFill>
                  <a:srgbClr val="000000"/>
                </a:solidFill>
              </a:rPr>
              <a:t>- </a:t>
            </a:r>
            <a:r>
              <a:rPr lang="en-US" altLang="ru-RU" sz="2400" i="1" dirty="0" smtClean="0">
                <a:solidFill>
                  <a:srgbClr val="000000"/>
                </a:solidFill>
              </a:rPr>
              <a:t>AMI </a:t>
            </a:r>
            <a:r>
              <a:rPr lang="en-US" altLang="ru-RU" sz="2400" i="1" dirty="0">
                <a:solidFill>
                  <a:srgbClr val="000000"/>
                </a:solidFill>
              </a:rPr>
              <a:t>BIOS </a:t>
            </a:r>
            <a:r>
              <a:rPr lang="en-US" altLang="ru-RU" sz="2400" dirty="0">
                <a:solidFill>
                  <a:srgbClr val="000000"/>
                </a:solidFill>
              </a:rPr>
              <a:t>- &lt;Delete</a:t>
            </a:r>
            <a:r>
              <a:rPr lang="en-US" altLang="ru-RU" sz="2400" dirty="0" smtClean="0">
                <a:solidFill>
                  <a:srgbClr val="000000"/>
                </a:solidFill>
              </a:rPr>
              <a:t>&gt;.</a:t>
            </a:r>
            <a:endParaRPr lang="ru-RU" altLang="ru-RU" sz="2400" dirty="0">
              <a:solidFill>
                <a:srgbClr val="000000"/>
              </a:solidFill>
            </a:endParaRPr>
          </a:p>
          <a:p>
            <a:pPr eaLnBrk="1" hangingPunct="1"/>
            <a:r>
              <a:rPr lang="ru-RU" altLang="ru-RU" sz="2400" i="1" dirty="0" smtClean="0">
                <a:solidFill>
                  <a:srgbClr val="000000"/>
                </a:solidFill>
              </a:rPr>
              <a:t>- </a:t>
            </a:r>
            <a:r>
              <a:rPr lang="en-US" altLang="ru-RU" sz="2400" i="1" dirty="0" smtClean="0">
                <a:solidFill>
                  <a:srgbClr val="000000"/>
                </a:solidFill>
              </a:rPr>
              <a:t>Phoenix </a:t>
            </a:r>
            <a:r>
              <a:rPr lang="en-US" altLang="ru-RU" sz="2400" i="1" dirty="0">
                <a:solidFill>
                  <a:srgbClr val="000000"/>
                </a:solidFill>
              </a:rPr>
              <a:t>BIOS -</a:t>
            </a:r>
            <a:r>
              <a:rPr lang="en-US" altLang="ru-RU" sz="2400" dirty="0">
                <a:solidFill>
                  <a:srgbClr val="000000"/>
                </a:solidFill>
              </a:rPr>
              <a:t> &lt;F2</a:t>
            </a:r>
            <a:r>
              <a:rPr lang="en-US" altLang="ru-RU" sz="2400" dirty="0" smtClean="0">
                <a:solidFill>
                  <a:srgbClr val="000000"/>
                </a:solidFill>
              </a:rPr>
              <a:t>&gt;.</a:t>
            </a:r>
            <a:endParaRPr lang="ru-RU" altLang="ru-RU" sz="2400" dirty="0" smtClean="0">
              <a:solidFill>
                <a:srgbClr val="000000"/>
              </a:solidFill>
            </a:endParaRPr>
          </a:p>
          <a:p>
            <a:pPr eaLnBrk="1" hangingPunct="1"/>
            <a:r>
              <a:rPr lang="ru-RU" altLang="ru-RU" sz="2400" i="1" dirty="0" smtClean="0">
                <a:solidFill>
                  <a:srgbClr val="000000"/>
                </a:solidFill>
              </a:rPr>
              <a:t>- </a:t>
            </a:r>
            <a:r>
              <a:rPr lang="en-US" altLang="ru-RU" sz="2400" i="1" dirty="0">
                <a:solidFill>
                  <a:srgbClr val="000000"/>
                </a:solidFill>
              </a:rPr>
              <a:t>Award BIOS -</a:t>
            </a:r>
            <a:r>
              <a:rPr lang="en-US" altLang="ru-RU" sz="2400" dirty="0">
                <a:solidFill>
                  <a:srgbClr val="000000"/>
                </a:solidFill>
              </a:rPr>
              <a:t> &lt;Delete&gt; </a:t>
            </a:r>
            <a:r>
              <a:rPr lang="ru-RU" altLang="ru-RU" sz="2400" dirty="0">
                <a:solidFill>
                  <a:srgbClr val="000000"/>
                </a:solidFill>
              </a:rPr>
              <a:t>или</a:t>
            </a:r>
            <a:r>
              <a:rPr lang="en-US" altLang="ru-RU" sz="2400" dirty="0">
                <a:solidFill>
                  <a:srgbClr val="000000"/>
                </a:solidFill>
              </a:rPr>
              <a:t> </a:t>
            </a:r>
            <a:r>
              <a:rPr lang="ru-RU" altLang="ru-RU" sz="2400" dirty="0">
                <a:solidFill>
                  <a:srgbClr val="000000"/>
                </a:solidFill>
              </a:rPr>
              <a:t>комбинация</a:t>
            </a:r>
            <a:r>
              <a:rPr lang="en-US" altLang="ru-RU" sz="2400" dirty="0">
                <a:solidFill>
                  <a:srgbClr val="000000"/>
                </a:solidFill>
              </a:rPr>
              <a:t> </a:t>
            </a:r>
            <a:r>
              <a:rPr lang="ru-RU" altLang="ru-RU" sz="2400" dirty="0">
                <a:solidFill>
                  <a:srgbClr val="000000"/>
                </a:solidFill>
              </a:rPr>
              <a:t>клавиш</a:t>
            </a:r>
            <a:r>
              <a:rPr lang="en-US" altLang="ru-RU" sz="2400" dirty="0">
                <a:solidFill>
                  <a:srgbClr val="000000"/>
                </a:solidFill>
              </a:rPr>
              <a:t> &lt;</a:t>
            </a:r>
            <a:r>
              <a:rPr lang="en-US" altLang="ru-RU" sz="2400" dirty="0" err="1">
                <a:solidFill>
                  <a:srgbClr val="000000"/>
                </a:solidFill>
              </a:rPr>
              <a:t>Ctrl+Alt+Esc</a:t>
            </a:r>
            <a:r>
              <a:rPr lang="en-US" altLang="ru-RU" sz="2400" dirty="0">
                <a:solidFill>
                  <a:srgbClr val="000000"/>
                </a:solidFill>
              </a:rPr>
              <a:t>&gt;.</a:t>
            </a:r>
            <a:endParaRPr lang="ru-RU" altLang="ru-RU" sz="2400" dirty="0">
              <a:solidFill>
                <a:srgbClr val="000000"/>
              </a:solidFill>
            </a:endParaRPr>
          </a:p>
          <a:p>
            <a:pPr eaLnBrk="1" hangingPunct="1">
              <a:buFontTx/>
              <a:buChar char="-"/>
            </a:pPr>
            <a:r>
              <a:rPr lang="ru-RU" altLang="ru-RU" sz="2400" i="1" dirty="0" err="1">
                <a:solidFill>
                  <a:srgbClr val="000000"/>
                </a:solidFill>
              </a:rPr>
              <a:t>Microid</a:t>
            </a:r>
            <a:r>
              <a:rPr lang="ru-RU" altLang="ru-RU" sz="2400" i="1" dirty="0">
                <a:solidFill>
                  <a:srgbClr val="000000"/>
                </a:solidFill>
              </a:rPr>
              <a:t> </a:t>
            </a:r>
            <a:r>
              <a:rPr lang="ru-RU" altLang="ru-RU" sz="2400" i="1" dirty="0" err="1">
                <a:solidFill>
                  <a:srgbClr val="000000"/>
                </a:solidFill>
              </a:rPr>
              <a:t>Research</a:t>
            </a:r>
            <a:r>
              <a:rPr lang="ru-RU" altLang="ru-RU" sz="2400" i="1" dirty="0">
                <a:solidFill>
                  <a:srgbClr val="000000"/>
                </a:solidFill>
              </a:rPr>
              <a:t> BIOS -</a:t>
            </a:r>
            <a:r>
              <a:rPr lang="ru-RU" altLang="ru-RU" sz="2400" dirty="0">
                <a:solidFill>
                  <a:srgbClr val="000000"/>
                </a:solidFill>
              </a:rPr>
              <a:t> &lt;</a:t>
            </a:r>
            <a:r>
              <a:rPr lang="ru-RU" altLang="ru-RU" sz="2400" dirty="0" err="1">
                <a:solidFill>
                  <a:srgbClr val="000000"/>
                </a:solidFill>
              </a:rPr>
              <a:t>Esc</a:t>
            </a:r>
            <a:r>
              <a:rPr lang="ru-RU" altLang="ru-RU" sz="2400" dirty="0">
                <a:solidFill>
                  <a:srgbClr val="000000"/>
                </a:solidFill>
              </a:rPr>
              <a:t>&gt;.</a:t>
            </a:r>
          </a:p>
          <a:p>
            <a:pPr eaLnBrk="1" hangingPunct="1"/>
            <a:r>
              <a:rPr lang="ru-RU" altLang="ru-RU" sz="2400" i="1" dirty="0">
                <a:solidFill>
                  <a:srgbClr val="000000"/>
                </a:solidFill>
              </a:rPr>
              <a:t>- IBM </a:t>
            </a:r>
            <a:r>
              <a:rPr lang="ru-RU" altLang="ru-RU" sz="2400" i="1" dirty="0" err="1">
                <a:solidFill>
                  <a:srgbClr val="000000"/>
                </a:solidFill>
              </a:rPr>
              <a:t>Aptiva</a:t>
            </a:r>
            <a:r>
              <a:rPr lang="ru-RU" altLang="ru-RU" sz="2400" i="1" dirty="0">
                <a:solidFill>
                  <a:srgbClr val="000000"/>
                </a:solidFill>
              </a:rPr>
              <a:t>/</a:t>
            </a:r>
            <a:r>
              <a:rPr lang="ru-RU" altLang="ru-RU" sz="2400" i="1" dirty="0" err="1">
                <a:solidFill>
                  <a:srgbClr val="000000"/>
                </a:solidFill>
              </a:rPr>
              <a:t>Valuepoint</a:t>
            </a:r>
            <a:r>
              <a:rPr lang="ru-RU" altLang="ru-RU" sz="2400" i="1" dirty="0">
                <a:solidFill>
                  <a:srgbClr val="000000"/>
                </a:solidFill>
              </a:rPr>
              <a:t> -</a:t>
            </a:r>
            <a:r>
              <a:rPr lang="ru-RU" altLang="ru-RU" sz="2400" dirty="0">
                <a:solidFill>
                  <a:srgbClr val="000000"/>
                </a:solidFill>
              </a:rPr>
              <a:t> &lt;F1&gt; (во время выполнения процедуры POST).</a:t>
            </a:r>
          </a:p>
          <a:p>
            <a:pPr eaLnBrk="1" hangingPunct="1"/>
            <a:r>
              <a:rPr lang="ru-RU" altLang="ru-RU" sz="2400" dirty="0">
                <a:solidFill>
                  <a:srgbClr val="000000"/>
                </a:solidFill>
              </a:rPr>
              <a:t>- Ноутбуки </a:t>
            </a:r>
            <a:r>
              <a:rPr lang="ru-RU" altLang="ru-RU" sz="2400" dirty="0" err="1">
                <a:solidFill>
                  <a:srgbClr val="000000"/>
                </a:solidFill>
              </a:rPr>
              <a:t>Toshiba</a:t>
            </a:r>
            <a:r>
              <a:rPr lang="ru-RU" altLang="ru-RU" sz="2400" dirty="0">
                <a:solidFill>
                  <a:srgbClr val="000000"/>
                </a:solidFill>
              </a:rPr>
              <a:t> - нажмите &lt;</a:t>
            </a:r>
            <a:r>
              <a:rPr lang="ru-RU" altLang="ru-RU" sz="2400" dirty="0" err="1">
                <a:solidFill>
                  <a:srgbClr val="000000"/>
                </a:solidFill>
              </a:rPr>
              <a:t>Esc</a:t>
            </a:r>
            <a:r>
              <a:rPr lang="ru-RU" altLang="ru-RU" sz="2400" dirty="0">
                <a:solidFill>
                  <a:srgbClr val="000000"/>
                </a:solidFill>
              </a:rPr>
              <a:t>&gt; после включения системы; затем клавишу &lt;F1&gt;.</a:t>
            </a:r>
            <a:endParaRPr lang="ru-RU" altLang="ru-RU" sz="2400" i="1" dirty="0">
              <a:solidFill>
                <a:srgbClr val="000000"/>
              </a:solidFill>
            </a:endParaRPr>
          </a:p>
          <a:p>
            <a:pPr eaLnBrk="1" hangingPunct="1"/>
            <a:r>
              <a:rPr lang="ru-RU" altLang="ru-RU" sz="2400" i="1" dirty="0">
                <a:solidFill>
                  <a:srgbClr val="000000"/>
                </a:solidFill>
              </a:rPr>
              <a:t>- Старые версии </a:t>
            </a:r>
            <a:r>
              <a:rPr lang="ru-RU" altLang="ru-RU" sz="2400" i="1" dirty="0" err="1">
                <a:solidFill>
                  <a:srgbClr val="000000"/>
                </a:solidFill>
              </a:rPr>
              <a:t>Phoenix</a:t>
            </a:r>
            <a:r>
              <a:rPr lang="ru-RU" altLang="ru-RU" sz="2400" i="1" dirty="0">
                <a:solidFill>
                  <a:srgbClr val="000000"/>
                </a:solidFill>
              </a:rPr>
              <a:t> BIOS -</a:t>
            </a:r>
            <a:r>
              <a:rPr lang="ru-RU" altLang="ru-RU" sz="2400" dirty="0">
                <a:solidFill>
                  <a:srgbClr val="000000"/>
                </a:solidFill>
              </a:rPr>
              <a:t> &lt;</a:t>
            </a:r>
            <a:r>
              <a:rPr lang="ru-RU" altLang="ru-RU" sz="2400" dirty="0" err="1">
                <a:solidFill>
                  <a:srgbClr val="000000"/>
                </a:solidFill>
              </a:rPr>
              <a:t>Ctrl+Alt+Esc</a:t>
            </a:r>
            <a:r>
              <a:rPr lang="ru-RU" altLang="ru-RU" sz="2400" dirty="0">
                <a:solidFill>
                  <a:srgbClr val="000000"/>
                </a:solidFill>
              </a:rPr>
              <a:t>&gt; или &lt;</a:t>
            </a:r>
            <a:r>
              <a:rPr lang="ru-RU" altLang="ru-RU" sz="2400" dirty="0" err="1">
                <a:solidFill>
                  <a:srgbClr val="000000"/>
                </a:solidFill>
              </a:rPr>
              <a:t>Ctrl+Alt+S</a:t>
            </a:r>
            <a:r>
              <a:rPr lang="ru-RU" altLang="ru-RU" sz="2400" dirty="0">
                <a:solidFill>
                  <a:srgbClr val="000000"/>
                </a:solidFill>
              </a:rPr>
              <a:t>&gt; (в режиме командной строки).</a:t>
            </a:r>
            <a:endParaRPr lang="ru-RU" altLang="ru-RU" sz="2400" i="1" dirty="0">
              <a:solidFill>
                <a:srgbClr val="000000"/>
              </a:solidFill>
            </a:endParaRPr>
          </a:p>
          <a:p>
            <a:pPr eaLnBrk="1" hangingPunct="1"/>
            <a:r>
              <a:rPr lang="ru-RU" altLang="ru-RU" sz="2400" i="1" dirty="0">
                <a:solidFill>
                  <a:srgbClr val="000000"/>
                </a:solidFill>
              </a:rPr>
              <a:t>- </a:t>
            </a:r>
            <a:r>
              <a:rPr lang="ru-RU" altLang="ru-RU" sz="2400" i="1" dirty="0" err="1">
                <a:solidFill>
                  <a:srgbClr val="000000"/>
                </a:solidFill>
              </a:rPr>
              <a:t>Compaq</a:t>
            </a:r>
            <a:r>
              <a:rPr lang="ru-RU" altLang="ru-RU" sz="2400" i="1" dirty="0">
                <a:solidFill>
                  <a:srgbClr val="000000"/>
                </a:solidFill>
              </a:rPr>
              <a:t> -</a:t>
            </a:r>
            <a:r>
              <a:rPr lang="ru-RU" altLang="ru-RU" sz="2400" dirty="0">
                <a:solidFill>
                  <a:srgbClr val="000000"/>
                </a:solidFill>
              </a:rPr>
              <a:t> &lt;F10&gt; (во время выполнения процедуры POST).</a:t>
            </a:r>
          </a:p>
        </p:txBody>
      </p:sp>
    </p:spTree>
    <p:extLst>
      <p:ext uri="{BB962C8B-B14F-4D97-AF65-F5344CB8AC3E}">
        <p14:creationId xmlns:p14="http://schemas.microsoft.com/office/powerpoint/2010/main" val="41952144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ChangeArrowheads="1"/>
          </p:cNvSpPr>
          <p:nvPr/>
        </p:nvSpPr>
        <p:spPr bwMode="auto">
          <a:xfrm>
            <a:off x="0" y="914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ru-RU" altLang="ru-RU"/>
          </a:p>
        </p:txBody>
      </p:sp>
      <p:sp>
        <p:nvSpPr>
          <p:cNvPr id="26633" name="Rectangle 9"/>
          <p:cNvSpPr>
            <a:spLocks noChangeArrowheads="1"/>
          </p:cNvSpPr>
          <p:nvPr/>
        </p:nvSpPr>
        <p:spPr bwMode="auto">
          <a:xfrm>
            <a:off x="1063175" y="-2053"/>
            <a:ext cx="72827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defRPr/>
            </a:pPr>
            <a:r>
              <a:rPr lang="ru-RU" sz="2800" b="1" dirty="0">
                <a:solidFill>
                  <a:srgbClr val="FF0000"/>
                </a:solidFill>
                <a:effectLst>
                  <a:outerShdw blurRad="38100" dist="38100" dir="2700000" algn="tl">
                    <a:srgbClr val="000000"/>
                  </a:outerShdw>
                </a:effectLst>
              </a:rPr>
              <a:t>Основное меню программы </a:t>
            </a:r>
            <a:r>
              <a:rPr lang="ru-RU" sz="2800" b="1" dirty="0" err="1">
                <a:solidFill>
                  <a:srgbClr val="FF0000"/>
                </a:solidFill>
                <a:effectLst>
                  <a:outerShdw blurRad="38100" dist="38100" dir="2700000" algn="tl">
                    <a:srgbClr val="000000"/>
                  </a:outerShdw>
                </a:effectLst>
              </a:rPr>
              <a:t>Setup</a:t>
            </a:r>
            <a:r>
              <a:rPr lang="ru-RU" sz="2800" b="1" dirty="0">
                <a:solidFill>
                  <a:srgbClr val="FF0000"/>
                </a:solidFill>
                <a:effectLst>
                  <a:outerShdw blurRad="38100" dist="38100" dir="2700000" algn="tl">
                    <a:srgbClr val="000000"/>
                  </a:outerShdw>
                </a:effectLst>
              </a:rPr>
              <a:t> BIOS</a:t>
            </a:r>
          </a:p>
        </p:txBody>
      </p:sp>
      <p:sp>
        <p:nvSpPr>
          <p:cNvPr id="27652" name="Rectangle 10"/>
          <p:cNvSpPr>
            <a:spLocks noChangeArrowheads="1"/>
          </p:cNvSpPr>
          <p:nvPr/>
        </p:nvSpPr>
        <p:spPr bwMode="auto">
          <a:xfrm>
            <a:off x="-11113" y="522913"/>
            <a:ext cx="9155113"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400" dirty="0">
                <a:solidFill>
                  <a:srgbClr val="000000"/>
                </a:solidFill>
              </a:rPr>
              <a:t>- </a:t>
            </a:r>
            <a:r>
              <a:rPr lang="ru-RU" altLang="ru-RU" sz="2400" u="sng" dirty="0" err="1">
                <a:solidFill>
                  <a:srgbClr val="FF0000"/>
                </a:solidFill>
              </a:rPr>
              <a:t>Maintenance</a:t>
            </a:r>
            <a:r>
              <a:rPr lang="ru-RU" altLang="ru-RU" sz="2400" u="sng" dirty="0">
                <a:solidFill>
                  <a:srgbClr val="FF0000"/>
                </a:solidFill>
              </a:rPr>
              <a:t> (Поддержка)</a:t>
            </a:r>
            <a:r>
              <a:rPr lang="ru-RU" altLang="ru-RU" sz="2400" dirty="0">
                <a:solidFill>
                  <a:srgbClr val="FF0000"/>
                </a:solidFill>
              </a:rPr>
              <a:t> </a:t>
            </a:r>
            <a:r>
              <a:rPr lang="ru-RU" altLang="ru-RU" sz="2400" dirty="0">
                <a:solidFill>
                  <a:srgbClr val="000000"/>
                </a:solidFill>
              </a:rPr>
              <a:t>- определение рабочей частоты процессора и удаление паролей. Это меню доступно только в режиме </a:t>
            </a:r>
            <a:r>
              <a:rPr lang="ru-RU" altLang="ru-RU" sz="2400" dirty="0" err="1">
                <a:solidFill>
                  <a:srgbClr val="000000"/>
                </a:solidFill>
              </a:rPr>
              <a:t>Congure</a:t>
            </a:r>
            <a:r>
              <a:rPr lang="ru-RU" altLang="ru-RU" sz="2400" dirty="0">
                <a:solidFill>
                  <a:srgbClr val="000000"/>
                </a:solidFill>
              </a:rPr>
              <a:t>, устанавливаемом с помощью перемычки на системной плате.</a:t>
            </a:r>
          </a:p>
          <a:p>
            <a:pPr eaLnBrk="1" hangingPunct="1"/>
            <a:r>
              <a:rPr lang="ru-RU" altLang="ru-RU" sz="2400" dirty="0">
                <a:solidFill>
                  <a:srgbClr val="000000"/>
                </a:solidFill>
              </a:rPr>
              <a:t>- </a:t>
            </a:r>
            <a:r>
              <a:rPr lang="ru-RU" altLang="ru-RU" sz="2400" u="sng" dirty="0" err="1">
                <a:solidFill>
                  <a:srgbClr val="FF0000"/>
                </a:solidFill>
              </a:rPr>
              <a:t>Main</a:t>
            </a:r>
            <a:r>
              <a:rPr lang="ru-RU" altLang="ru-RU" sz="2400" u="sng" dirty="0">
                <a:solidFill>
                  <a:srgbClr val="FF0000"/>
                </a:solidFill>
              </a:rPr>
              <a:t> (Основные параметры)</a:t>
            </a:r>
            <a:r>
              <a:rPr lang="ru-RU" altLang="ru-RU" sz="2400" dirty="0">
                <a:solidFill>
                  <a:srgbClr val="000000"/>
                </a:solidFill>
              </a:rPr>
              <a:t> - распределение ресурсов аппаратного обеспечения.</a:t>
            </a:r>
          </a:p>
          <a:p>
            <a:pPr eaLnBrk="1" hangingPunct="1"/>
            <a:r>
              <a:rPr lang="ru-RU" altLang="ru-RU" sz="2400" dirty="0">
                <a:solidFill>
                  <a:srgbClr val="000000"/>
                </a:solidFill>
              </a:rPr>
              <a:t>- </a:t>
            </a:r>
            <a:r>
              <a:rPr lang="ru-RU" altLang="ru-RU" sz="2400" u="sng" dirty="0" err="1">
                <a:solidFill>
                  <a:srgbClr val="FF0000"/>
                </a:solidFill>
              </a:rPr>
              <a:t>Advanced</a:t>
            </a:r>
            <a:r>
              <a:rPr lang="ru-RU" altLang="ru-RU" sz="2400" u="sng" dirty="0">
                <a:solidFill>
                  <a:srgbClr val="FF0000"/>
                </a:solidFill>
              </a:rPr>
              <a:t> (Дополнительные параметры)</a:t>
            </a:r>
            <a:r>
              <a:rPr lang="ru-RU" altLang="ru-RU" sz="2400" dirty="0">
                <a:solidFill>
                  <a:srgbClr val="FF0000"/>
                </a:solidFill>
              </a:rPr>
              <a:t> </a:t>
            </a:r>
            <a:r>
              <a:rPr lang="ru-RU" altLang="ru-RU" sz="2400" dirty="0">
                <a:solidFill>
                  <a:srgbClr val="000000"/>
                </a:solidFill>
              </a:rPr>
              <a:t>- установка дополнительных свойств (зависит от используемого набора микросхем).</a:t>
            </a:r>
          </a:p>
          <a:p>
            <a:pPr eaLnBrk="1" hangingPunct="1"/>
            <a:r>
              <a:rPr lang="ru-RU" altLang="ru-RU" sz="2400" dirty="0">
                <a:solidFill>
                  <a:srgbClr val="000000"/>
                </a:solidFill>
              </a:rPr>
              <a:t>- </a:t>
            </a:r>
            <a:r>
              <a:rPr lang="ru-RU" altLang="ru-RU" sz="2400" u="sng" dirty="0" err="1">
                <a:solidFill>
                  <a:srgbClr val="FF0000"/>
                </a:solidFill>
              </a:rPr>
              <a:t>Security</a:t>
            </a:r>
            <a:r>
              <a:rPr lang="ru-RU" altLang="ru-RU" sz="2400" u="sng" dirty="0">
                <a:solidFill>
                  <a:srgbClr val="FF0000"/>
                </a:solidFill>
              </a:rPr>
              <a:t> (Безопасность)</a:t>
            </a:r>
            <a:r>
              <a:rPr lang="ru-RU" altLang="ru-RU" sz="2400" dirty="0">
                <a:solidFill>
                  <a:srgbClr val="FF0000"/>
                </a:solidFill>
              </a:rPr>
              <a:t> </a:t>
            </a:r>
            <a:r>
              <a:rPr lang="ru-RU" altLang="ru-RU" sz="2400" dirty="0">
                <a:solidFill>
                  <a:srgbClr val="000000"/>
                </a:solidFill>
              </a:rPr>
              <a:t>- Установка паролей и активизация других средств безопасности.</a:t>
            </a:r>
          </a:p>
          <a:p>
            <a:pPr eaLnBrk="1" hangingPunct="1"/>
            <a:r>
              <a:rPr lang="ru-RU" altLang="ru-RU" sz="2400" dirty="0">
                <a:solidFill>
                  <a:srgbClr val="000000"/>
                </a:solidFill>
              </a:rPr>
              <a:t>- </a:t>
            </a:r>
            <a:r>
              <a:rPr lang="ru-RU" altLang="ru-RU" sz="2400" u="sng" dirty="0" err="1">
                <a:solidFill>
                  <a:srgbClr val="FF0000"/>
                </a:solidFill>
              </a:rPr>
              <a:t>Power</a:t>
            </a:r>
            <a:r>
              <a:rPr lang="ru-RU" altLang="ru-RU" sz="2400" u="sng" dirty="0">
                <a:solidFill>
                  <a:srgbClr val="FF0000"/>
                </a:solidFill>
              </a:rPr>
              <a:t> (Питание)</a:t>
            </a:r>
            <a:r>
              <a:rPr lang="ru-RU" altLang="ru-RU" sz="2400" dirty="0">
                <a:solidFill>
                  <a:srgbClr val="FF0000"/>
                </a:solidFill>
              </a:rPr>
              <a:t> </a:t>
            </a:r>
            <a:r>
              <a:rPr lang="ru-RU" altLang="ru-RU" sz="2400" dirty="0">
                <a:solidFill>
                  <a:srgbClr val="000000"/>
                </a:solidFill>
              </a:rPr>
              <a:t>- Установка параметров управления питанием.</a:t>
            </a:r>
          </a:p>
          <a:p>
            <a:pPr eaLnBrk="1" hangingPunct="1"/>
            <a:r>
              <a:rPr lang="ru-RU" altLang="ru-RU" sz="2400" dirty="0">
                <a:solidFill>
                  <a:srgbClr val="000000"/>
                </a:solidFill>
              </a:rPr>
              <a:t>- </a:t>
            </a:r>
            <a:r>
              <a:rPr lang="ru-RU" altLang="ru-RU" sz="2400" u="sng" dirty="0" err="1">
                <a:solidFill>
                  <a:srgbClr val="FF0000"/>
                </a:solidFill>
              </a:rPr>
              <a:t>Boot</a:t>
            </a:r>
            <a:r>
              <a:rPr lang="ru-RU" altLang="ru-RU" sz="2400" u="sng" dirty="0">
                <a:solidFill>
                  <a:srgbClr val="FF0000"/>
                </a:solidFill>
              </a:rPr>
              <a:t> (Загрузка)</a:t>
            </a:r>
            <a:r>
              <a:rPr lang="ru-RU" altLang="ru-RU" sz="2400" dirty="0">
                <a:solidFill>
                  <a:srgbClr val="FF0000"/>
                </a:solidFill>
              </a:rPr>
              <a:t> </a:t>
            </a:r>
            <a:r>
              <a:rPr lang="ru-RU" altLang="ru-RU" sz="2400" dirty="0">
                <a:solidFill>
                  <a:srgbClr val="000000"/>
                </a:solidFill>
              </a:rPr>
              <a:t>- Определение параметров загрузки и блока питания.</a:t>
            </a:r>
          </a:p>
          <a:p>
            <a:pPr eaLnBrk="1" hangingPunct="1"/>
            <a:r>
              <a:rPr lang="ru-RU" altLang="ru-RU" sz="2400" dirty="0">
                <a:solidFill>
                  <a:srgbClr val="000000"/>
                </a:solidFill>
              </a:rPr>
              <a:t>- </a:t>
            </a:r>
            <a:r>
              <a:rPr lang="ru-RU" altLang="ru-RU" sz="2400" u="sng" dirty="0" err="1">
                <a:solidFill>
                  <a:srgbClr val="FF0000"/>
                </a:solidFill>
              </a:rPr>
              <a:t>Exit</a:t>
            </a:r>
            <a:r>
              <a:rPr lang="ru-RU" altLang="ru-RU" sz="2400" u="sng" dirty="0">
                <a:solidFill>
                  <a:srgbClr val="FF0000"/>
                </a:solidFill>
              </a:rPr>
              <a:t> (Выход)</a:t>
            </a:r>
            <a:r>
              <a:rPr lang="ru-RU" altLang="ru-RU" sz="2400" dirty="0">
                <a:solidFill>
                  <a:srgbClr val="FF0000"/>
                </a:solidFill>
              </a:rPr>
              <a:t> </a:t>
            </a:r>
            <a:r>
              <a:rPr lang="ru-RU" altLang="ru-RU" sz="2400" dirty="0">
                <a:solidFill>
                  <a:srgbClr val="000000"/>
                </a:solidFill>
              </a:rPr>
              <a:t>- Сохранение или отмена установленных параметров.</a:t>
            </a:r>
          </a:p>
        </p:txBody>
      </p:sp>
    </p:spTree>
    <p:extLst>
      <p:ext uri="{BB962C8B-B14F-4D97-AF65-F5344CB8AC3E}">
        <p14:creationId xmlns:p14="http://schemas.microsoft.com/office/powerpoint/2010/main" val="17646733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0" y="2420938"/>
            <a:ext cx="9144000" cy="1800225"/>
          </a:xfrm>
        </p:spPr>
        <p:txBody>
          <a:bodyPr rtlCol="0">
            <a:normAutofit/>
          </a:bodyPr>
          <a:lstStyle/>
          <a:p>
            <a:pPr algn="ctr" fontAlgn="auto">
              <a:lnSpc>
                <a:spcPct val="80000"/>
              </a:lnSpc>
              <a:spcAft>
                <a:spcPts val="0"/>
              </a:spcAft>
              <a:buFont typeface="Wingdings" pitchFamily="2" charset="2"/>
              <a:buNone/>
              <a:defRPr/>
            </a:pPr>
            <a:r>
              <a:rPr lang="ru-RU"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«ФУНКЦИОНАЛЬНАЯ И СТРУКТУРНАЯ ОРГАНИЗАЦИЯ ПРОЦЕССОРА» </a:t>
            </a:r>
            <a:endParaRPr lang="ru-RU" sz="3600" b="1" dirty="0" smtClean="0">
              <a:solidFill>
                <a:srgbClr val="FF0000"/>
              </a:solidFill>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4250778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66990" y="122731"/>
            <a:ext cx="877456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08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Центральным звеном всей компьютерной системы, хотя и не работающей без остальных устройств является </a:t>
            </a:r>
            <a:r>
              <a:rPr kumimoji="0" lang="ru-RU" altLang="ru-RU" sz="18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hlinkClick r:id="rId2"/>
              </a:rPr>
              <a:t>процессор </a:t>
            </a:r>
            <a:r>
              <a:rPr kumimoji="0" lang="ru-RU" altLang="ru-RU" sz="18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Для его установки на </a:t>
            </a:r>
            <a:r>
              <a:rPr kumimoji="0" lang="ru-RU" altLang="ru-RU" sz="18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материнской плате</a:t>
            </a:r>
            <a:r>
              <a:rPr kumimoji="0" lang="ru-RU" altLang="ru-RU" sz="18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используется специальное гнездо — сокет. </a:t>
            </a:r>
            <a:r>
              <a:rPr kumimoji="0" lang="ru-RU" altLang="ru-RU" sz="18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Cокеты</a:t>
            </a:r>
            <a:r>
              <a:rPr kumimoji="0" lang="ru-RU" altLang="ru-RU" sz="18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имеют разные варианты крепления кулера для охлаждения процессора.</a:t>
            </a:r>
            <a:endParaRPr kumimoji="0" lang="ru-RU" altLang="ru-RU" sz="9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endParaRPr kumimoji="0" lang="ru-RU" altLang="ru-RU" sz="2800" b="0" i="0" u="none" strike="noStrike" cap="none" normalizeH="0" baseline="0" dirty="0" smtClean="0">
              <a:ln>
                <a:noFill/>
              </a:ln>
              <a:solidFill>
                <a:schemeClr val="tx1"/>
              </a:solidFill>
              <a:effectLst/>
              <a:latin typeface="Arial" panose="020B0604020202020204" pitchFamily="34" charset="0"/>
            </a:endParaRPr>
          </a:p>
        </p:txBody>
      </p:sp>
      <p:pic>
        <p:nvPicPr>
          <p:cNvPr id="50177" name="Picture 1" descr="Сокет"/>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484784"/>
            <a:ext cx="5760640" cy="430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10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5400" y="31750"/>
            <a:ext cx="9144000" cy="2117725"/>
          </a:xfrm>
        </p:spPr>
        <p:txBody>
          <a:bodyPr rtlCol="0">
            <a:normAutofit/>
          </a:bodyPr>
          <a:lstStyle/>
          <a:p>
            <a:pPr marL="0" indent="0" algn="ctr" fontAlgn="auto">
              <a:spcAft>
                <a:spcPts val="0"/>
              </a:spcAft>
              <a:buFont typeface="Wingdings" pitchFamily="2" charset="2"/>
              <a:buNone/>
              <a:defRPr/>
            </a:pPr>
            <a:r>
              <a:rPr lang="ru-RU" b="1" dirty="0" smtClean="0">
                <a:solidFill>
                  <a:srgbClr val="002060"/>
                </a:solidFill>
              </a:rPr>
              <a:t>Микропроцессор (МП) - </a:t>
            </a:r>
            <a:r>
              <a:rPr lang="ru-RU" dirty="0" smtClean="0">
                <a:solidFill>
                  <a:srgbClr val="000000"/>
                </a:solidFill>
              </a:rPr>
              <a:t>многофункциональная БИС, настраиваемая по команде на выполнение заданной операции.</a:t>
            </a:r>
          </a:p>
          <a:p>
            <a:pPr fontAlgn="auto">
              <a:spcAft>
                <a:spcPts val="0"/>
              </a:spcAft>
              <a:defRPr/>
            </a:pPr>
            <a:endParaRPr lang="ru-RU" dirty="0">
              <a:solidFill>
                <a:schemeClr val="tx1">
                  <a:lumMod val="50000"/>
                  <a:lumOff val="50000"/>
                </a:schemeClr>
              </a:solidFill>
            </a:endParaRPr>
          </a:p>
        </p:txBody>
      </p:sp>
      <p:pic>
        <p:nvPicPr>
          <p:cNvPr id="9219" name="Picture 3" descr="Новые процессоры Intel и AM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14563"/>
            <a:ext cx="6075363"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descr="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450" y="2214563"/>
            <a:ext cx="38925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0717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rtlCol="0">
            <a:normAutofit/>
          </a:bodyPr>
          <a:lstStyle/>
          <a:p>
            <a:pPr marL="0" indent="531813" algn="just" fontAlgn="auto">
              <a:spcAft>
                <a:spcPts val="0"/>
              </a:spcAft>
              <a:buFont typeface="Arial" panose="020B0604020202020204" pitchFamily="34" charset="0"/>
              <a:buNone/>
              <a:defRPr/>
            </a:pPr>
            <a:r>
              <a:rPr lang="ru-RU" b="1" u="sng" dirty="0" smtClean="0">
                <a:solidFill>
                  <a:srgbClr val="002060"/>
                </a:solidFill>
                <a:latin typeface="Arial" pitchFamily="34" charset="0"/>
                <a:cs typeface="Arial" pitchFamily="34" charset="0"/>
              </a:rPr>
              <a:t>Биполярная технология</a:t>
            </a:r>
            <a:r>
              <a:rPr lang="ru-RU" dirty="0" smtClean="0">
                <a:solidFill>
                  <a:srgbClr val="002060"/>
                </a:solidFill>
                <a:latin typeface="Arial" pitchFamily="34" charset="0"/>
                <a:cs typeface="Arial" pitchFamily="34" charset="0"/>
              </a:rPr>
              <a:t>, </a:t>
            </a:r>
            <a:r>
              <a:rPr lang="ru-RU" dirty="0" smtClean="0">
                <a:solidFill>
                  <a:srgbClr val="000000"/>
                </a:solidFill>
                <a:latin typeface="Arial" pitchFamily="34" charset="0"/>
                <a:cs typeface="Arial" pitchFamily="34" charset="0"/>
              </a:rPr>
              <a:t>обеспечивая высокое быстродействие, но меньшую степень интеграции, не позволяла выполнить МП с большой разрядностью слова. Поэтому был предложен секционный метод конструирования МП.</a:t>
            </a:r>
          </a:p>
          <a:p>
            <a:pPr fontAlgn="auto">
              <a:spcAft>
                <a:spcPts val="0"/>
              </a:spcAft>
              <a:defRPr/>
            </a:pPr>
            <a:endParaRPr lang="ru-RU" dirty="0">
              <a:solidFill>
                <a:schemeClr val="tx1">
                  <a:lumMod val="50000"/>
                  <a:lumOff val="50000"/>
                </a:schemeClr>
              </a:solidFill>
            </a:endParaRPr>
          </a:p>
        </p:txBody>
      </p:sp>
    </p:spTree>
    <p:extLst>
      <p:ext uri="{BB962C8B-B14F-4D97-AF65-F5344CB8AC3E}">
        <p14:creationId xmlns:p14="http://schemas.microsoft.com/office/powerpoint/2010/main" val="105321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rtlCol="0">
            <a:normAutofit/>
          </a:bodyPr>
          <a:lstStyle/>
          <a:p>
            <a:pPr marL="0" indent="450850" algn="just" fontAlgn="auto">
              <a:spcAft>
                <a:spcPts val="0"/>
              </a:spcAft>
              <a:buFont typeface="Arial" panose="020B0604020202020204" pitchFamily="34" charset="0"/>
              <a:buNone/>
              <a:defRPr/>
            </a:pPr>
            <a:r>
              <a:rPr lang="ru-RU" b="1" u="sng" dirty="0" smtClean="0">
                <a:solidFill>
                  <a:srgbClr val="002060"/>
                </a:solidFill>
                <a:latin typeface="Arial" pitchFamily="34" charset="0"/>
                <a:cs typeface="Arial" pitchFamily="34" charset="0"/>
              </a:rPr>
              <a:t>МОП - технология</a:t>
            </a:r>
            <a:r>
              <a:rPr lang="ru-RU" dirty="0" smtClean="0">
                <a:solidFill>
                  <a:srgbClr val="000000"/>
                </a:solidFill>
                <a:latin typeface="Arial" pitchFamily="34" charset="0"/>
                <a:cs typeface="Arial" pitchFamily="34" charset="0"/>
              </a:rPr>
              <a:t>, обеспечивая большую степень интеграции, меньшую потребляемую мощность, быстро совершенствуясь, обеспечила заметные успехи в повышении степени интеграции и быстродействия.</a:t>
            </a:r>
          </a:p>
          <a:p>
            <a:pPr fontAlgn="auto">
              <a:spcAft>
                <a:spcPts val="0"/>
              </a:spcAft>
              <a:defRPr/>
            </a:pPr>
            <a:endParaRPr lang="ru-RU" dirty="0">
              <a:solidFill>
                <a:schemeClr val="tx1">
                  <a:lumMod val="50000"/>
                  <a:lumOff val="50000"/>
                </a:schemeClr>
              </a:solidFill>
            </a:endParaRPr>
          </a:p>
        </p:txBody>
      </p:sp>
    </p:spTree>
    <p:extLst>
      <p:ext uri="{BB962C8B-B14F-4D97-AF65-F5344CB8AC3E}">
        <p14:creationId xmlns:p14="http://schemas.microsoft.com/office/powerpoint/2010/main" val="1430175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0" y="60325"/>
            <a:ext cx="9144000"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b="1" u="sng">
                <a:solidFill>
                  <a:srgbClr val="002060"/>
                </a:solidFill>
              </a:rPr>
              <a:t>Выпускаемые МП отличаются:</a:t>
            </a:r>
          </a:p>
          <a:p>
            <a:pPr eaLnBrk="1" hangingPunct="1"/>
            <a:r>
              <a:rPr lang="ru-RU" altLang="ru-RU" sz="2800">
                <a:solidFill>
                  <a:srgbClr val="000000"/>
                </a:solidFill>
              </a:rPr>
              <a:t>- системой команд;</a:t>
            </a:r>
          </a:p>
          <a:p>
            <a:pPr eaLnBrk="1" hangingPunct="1"/>
            <a:r>
              <a:rPr lang="ru-RU" altLang="ru-RU" sz="2800">
                <a:solidFill>
                  <a:srgbClr val="000000"/>
                </a:solidFill>
              </a:rPr>
              <a:t>- способами адресации;</a:t>
            </a:r>
          </a:p>
          <a:p>
            <a:pPr eaLnBrk="1" hangingPunct="1"/>
            <a:r>
              <a:rPr lang="ru-RU" altLang="ru-RU" sz="2800">
                <a:solidFill>
                  <a:srgbClr val="000000"/>
                </a:solidFill>
              </a:rPr>
              <a:t>- разрядностью и форматами операндов;</a:t>
            </a:r>
          </a:p>
          <a:p>
            <a:pPr eaLnBrk="1" hangingPunct="1"/>
            <a:r>
              <a:rPr lang="ru-RU" altLang="ru-RU" sz="2800">
                <a:solidFill>
                  <a:srgbClr val="000000"/>
                </a:solidFill>
              </a:rPr>
              <a:t>- структурой внутренних и внешних шин;</a:t>
            </a:r>
          </a:p>
          <a:p>
            <a:pPr eaLnBrk="1" hangingPunct="1"/>
            <a:r>
              <a:rPr lang="ru-RU" altLang="ru-RU" sz="2800">
                <a:solidFill>
                  <a:srgbClr val="000000"/>
                </a:solidFill>
              </a:rPr>
              <a:t>- организацией АЛУ;</a:t>
            </a:r>
          </a:p>
          <a:p>
            <a:pPr eaLnBrk="1" hangingPunct="1"/>
            <a:r>
              <a:rPr lang="ru-RU" altLang="ru-RU" sz="2800">
                <a:solidFill>
                  <a:srgbClr val="000000"/>
                </a:solidFill>
              </a:rPr>
              <a:t>- организацией УУ и местной памяти процессора (количеством и назначением регистров);</a:t>
            </a:r>
          </a:p>
          <a:p>
            <a:pPr eaLnBrk="1" hangingPunct="1"/>
            <a:r>
              <a:rPr lang="ru-RU" altLang="ru-RU" sz="2800">
                <a:solidFill>
                  <a:srgbClr val="000000"/>
                </a:solidFill>
              </a:rPr>
              <a:t>- организацией стековой памяти системы прерывания программ.</a:t>
            </a:r>
          </a:p>
        </p:txBody>
      </p:sp>
      <p:sp>
        <p:nvSpPr>
          <p:cNvPr id="12291"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Tree>
    <p:extLst>
      <p:ext uri="{BB962C8B-B14F-4D97-AF65-F5344CB8AC3E}">
        <p14:creationId xmlns:p14="http://schemas.microsoft.com/office/powerpoint/2010/main" val="2548760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ChangeArrowheads="1"/>
          </p:cNvSpPr>
          <p:nvPr/>
        </p:nvSpPr>
        <p:spPr bwMode="auto">
          <a:xfrm>
            <a:off x="0" y="692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ru-RU" altLang="ru-RU"/>
          </a:p>
        </p:txBody>
      </p:sp>
      <p:pic>
        <p:nvPicPr>
          <p:cNvPr id="13315" name="Picture 9"/>
          <p:cNvPicPr>
            <a:picLocks noChangeAspect="1" noChangeArrowheads="1"/>
          </p:cNvPicPr>
          <p:nvPr/>
        </p:nvPicPr>
        <p:blipFill>
          <a:blip r:embed="rId2">
            <a:extLst>
              <a:ext uri="{28A0092B-C50C-407E-A947-70E740481C1C}">
                <a14:useLocalDpi xmlns:a14="http://schemas.microsoft.com/office/drawing/2010/main" val="0"/>
              </a:ext>
            </a:extLst>
          </a:blip>
          <a:srcRect l="32813" t="18311" r="27344" b="9912"/>
          <a:stretch>
            <a:fillRect/>
          </a:stretch>
        </p:blipFill>
        <p:spPr bwMode="auto">
          <a:xfrm>
            <a:off x="1357313" y="0"/>
            <a:ext cx="64293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91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261938"/>
            <a:ext cx="91440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b="1" u="sng">
                <a:solidFill>
                  <a:srgbClr val="002060"/>
                </a:solidFill>
              </a:rPr>
              <a:t>Счетчик команд (СчК)</a:t>
            </a:r>
            <a:r>
              <a:rPr lang="ru-RU" altLang="ru-RU" sz="2800" b="1">
                <a:solidFill>
                  <a:srgbClr val="002060"/>
                </a:solidFill>
              </a:rPr>
              <a:t>  </a:t>
            </a:r>
            <a:r>
              <a:rPr lang="ru-RU" altLang="ru-RU" sz="2800">
                <a:solidFill>
                  <a:srgbClr val="000000"/>
                </a:solidFill>
              </a:rPr>
              <a:t>- предназначен для формирования и хранения очередного адреса команды или микрокоманды.</a:t>
            </a:r>
          </a:p>
          <a:p>
            <a:pPr eaLnBrk="1" hangingPunct="1"/>
            <a:r>
              <a:rPr lang="ru-RU" altLang="ru-RU" sz="2800">
                <a:solidFill>
                  <a:srgbClr val="000000"/>
                </a:solidFill>
              </a:rPr>
              <a:t>Начальный адрес заносится в СчК операционной системой, а очередной адрес формируется путем добавления к содержимому счетчика 1 (при инкрементной адресации).</a:t>
            </a:r>
          </a:p>
        </p:txBody>
      </p:sp>
      <p:sp>
        <p:nvSpPr>
          <p:cNvPr id="14339"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Tree>
    <p:extLst>
      <p:ext uri="{BB962C8B-B14F-4D97-AF65-F5344CB8AC3E}">
        <p14:creationId xmlns:p14="http://schemas.microsoft.com/office/powerpoint/2010/main" val="297981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79388" y="1697038"/>
            <a:ext cx="87852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800" b="1" u="sng">
                <a:solidFill>
                  <a:srgbClr val="002060"/>
                </a:solidFill>
              </a:rPr>
              <a:t>Указатель стека (УС)</a:t>
            </a:r>
            <a:r>
              <a:rPr lang="ru-RU" altLang="ru-RU" sz="2800" b="1">
                <a:solidFill>
                  <a:srgbClr val="000000"/>
                </a:solidFill>
              </a:rPr>
              <a:t> </a:t>
            </a:r>
            <a:r>
              <a:rPr lang="ru-RU" altLang="ru-RU" sz="2800">
                <a:solidFill>
                  <a:srgbClr val="000000"/>
                </a:solidFill>
              </a:rPr>
              <a:t>используется для хранения адреса ячейки ОП, в которой хранится ССП (слово состояния программы) последней прерванной программы.</a:t>
            </a:r>
          </a:p>
          <a:p>
            <a:pPr algn="just" eaLnBrk="1" hangingPunct="1"/>
            <a:r>
              <a:rPr lang="ru-RU" altLang="ru-RU" sz="2800">
                <a:solidFill>
                  <a:srgbClr val="000000"/>
                </a:solidFill>
              </a:rPr>
              <a:t>Выборка ССП из стековой области ОП производится по процедуре LIFO.</a:t>
            </a:r>
          </a:p>
        </p:txBody>
      </p:sp>
      <p:sp>
        <p:nvSpPr>
          <p:cNvPr id="15363"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Tree>
    <p:extLst>
      <p:ext uri="{BB962C8B-B14F-4D97-AF65-F5344CB8AC3E}">
        <p14:creationId xmlns:p14="http://schemas.microsoft.com/office/powerpoint/2010/main" val="3115795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179388" y="1928813"/>
            <a:ext cx="8640762"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3200" b="1" u="sng">
                <a:solidFill>
                  <a:srgbClr val="002060"/>
                </a:solidFill>
                <a:latin typeface="Arial" panose="020B0604020202020204" pitchFamily="34" charset="0"/>
                <a:cs typeface="Arial" panose="020B0604020202020204" pitchFamily="34" charset="0"/>
              </a:rPr>
              <a:t>Регистр адреса (РгА)</a:t>
            </a:r>
            <a:r>
              <a:rPr lang="ru-RU" altLang="ru-RU" sz="3200" b="1">
                <a:solidFill>
                  <a:srgbClr val="002060"/>
                </a:solidFill>
                <a:latin typeface="Arial" panose="020B0604020202020204" pitchFamily="34" charset="0"/>
                <a:cs typeface="Arial" panose="020B0604020202020204" pitchFamily="34" charset="0"/>
              </a:rPr>
              <a:t> </a:t>
            </a:r>
            <a:r>
              <a:rPr lang="ru-RU" altLang="ru-RU" sz="3200">
                <a:solidFill>
                  <a:srgbClr val="000000"/>
                </a:solidFill>
                <a:latin typeface="Arial" panose="020B0604020202020204" pitchFamily="34" charset="0"/>
                <a:cs typeface="Arial" panose="020B0604020202020204" pitchFamily="34" charset="0"/>
              </a:rPr>
              <a:t>используется для хранения истинного адреса операнда.</a:t>
            </a:r>
          </a:p>
          <a:p>
            <a:pPr algn="just" eaLnBrk="1" hangingPunct="1"/>
            <a:r>
              <a:rPr lang="ru-RU" altLang="ru-RU" sz="3200">
                <a:solidFill>
                  <a:srgbClr val="000000"/>
                </a:solidFill>
                <a:latin typeface="Arial" panose="020B0604020202020204" pitchFamily="34" charset="0"/>
                <a:cs typeface="Arial" panose="020B0604020202020204" pitchFamily="34" charset="0"/>
              </a:rPr>
              <a:t>Любой адрес из СчК, УС или РгА с помощью мультиплексора может быть выдан в ША через буфер.</a:t>
            </a:r>
          </a:p>
        </p:txBody>
      </p:sp>
      <p:sp>
        <p:nvSpPr>
          <p:cNvPr id="16387"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Tree>
    <p:extLst>
      <p:ext uri="{BB962C8B-B14F-4D97-AF65-F5344CB8AC3E}">
        <p14:creationId xmlns:p14="http://schemas.microsoft.com/office/powerpoint/2010/main" val="4173567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250825" y="1928813"/>
            <a:ext cx="85693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3200" b="1" u="sng">
                <a:solidFill>
                  <a:srgbClr val="002060"/>
                </a:solidFill>
                <a:latin typeface="Arial" panose="020B0604020202020204" pitchFamily="34" charset="0"/>
                <a:cs typeface="Arial" panose="020B0604020202020204" pitchFamily="34" charset="0"/>
              </a:rPr>
              <a:t>Регистр индекса (РИ)</a:t>
            </a:r>
            <a:r>
              <a:rPr lang="ru-RU" altLang="ru-RU" sz="3200" b="1">
                <a:solidFill>
                  <a:srgbClr val="002060"/>
                </a:solidFill>
                <a:latin typeface="Arial" panose="020B0604020202020204" pitchFamily="34" charset="0"/>
                <a:cs typeface="Arial" panose="020B0604020202020204" pitchFamily="34" charset="0"/>
              </a:rPr>
              <a:t> </a:t>
            </a:r>
            <a:r>
              <a:rPr lang="ru-RU" altLang="ru-RU" sz="3200">
                <a:solidFill>
                  <a:srgbClr val="000000"/>
                </a:solidFill>
                <a:latin typeface="Arial" panose="020B0604020202020204" pitchFamily="34" charset="0"/>
                <a:cs typeface="Arial" panose="020B0604020202020204" pitchFamily="34" charset="0"/>
              </a:rPr>
              <a:t>служит для хранения индекса или базы, необходимых при относительной адресации.</a:t>
            </a:r>
          </a:p>
          <a:p>
            <a:pPr algn="just" eaLnBrk="1" hangingPunct="1"/>
            <a:r>
              <a:rPr lang="ru-RU" altLang="ru-RU" sz="3200">
                <a:solidFill>
                  <a:srgbClr val="000000"/>
                </a:solidFill>
                <a:latin typeface="Arial" panose="020B0604020202020204" pitchFamily="34" charset="0"/>
                <a:cs typeface="Arial" panose="020B0604020202020204" pitchFamily="34" charset="0"/>
              </a:rPr>
              <a:t>При отсутствии РИ индекс и база хранятся в регистрах общего назначения (РОН).</a:t>
            </a:r>
          </a:p>
        </p:txBody>
      </p:sp>
      <p:sp>
        <p:nvSpPr>
          <p:cNvPr id="17411"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Tree>
    <p:extLst>
      <p:ext uri="{BB962C8B-B14F-4D97-AF65-F5344CB8AC3E}">
        <p14:creationId xmlns:p14="http://schemas.microsoft.com/office/powerpoint/2010/main" val="2528154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0"/>
            <a:ext cx="914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400" b="1" u="sng">
                <a:solidFill>
                  <a:srgbClr val="002060"/>
                </a:solidFill>
              </a:rPr>
              <a:t>Арифметико-логическое устройство (АЛУ)</a:t>
            </a:r>
            <a:r>
              <a:rPr lang="ru-RU" altLang="ru-RU" sz="2400" b="1">
                <a:solidFill>
                  <a:srgbClr val="002060"/>
                </a:solidFill>
              </a:rPr>
              <a:t> </a:t>
            </a:r>
            <a:r>
              <a:rPr lang="ru-RU" altLang="ru-RU" sz="2400">
                <a:solidFill>
                  <a:srgbClr val="000000"/>
                </a:solidFill>
              </a:rPr>
              <a:t>комбинационного типа предназначено для выполнения арифметических и логических операций над операндами в дополнительном коде. </a:t>
            </a:r>
          </a:p>
        </p:txBody>
      </p:sp>
      <p:sp>
        <p:nvSpPr>
          <p:cNvPr id="18435"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18436" name="Rectangle 4"/>
          <p:cNvSpPr>
            <a:spLocks noChangeArrowheads="1"/>
          </p:cNvSpPr>
          <p:nvPr/>
        </p:nvSpPr>
        <p:spPr bwMode="auto">
          <a:xfrm>
            <a:off x="0" y="2420938"/>
            <a:ext cx="91440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400" b="1" u="sng">
                <a:solidFill>
                  <a:srgbClr val="002060"/>
                </a:solidFill>
              </a:rPr>
              <a:t>К арифметическому устройству МП относятся:</a:t>
            </a:r>
            <a:endParaRPr lang="ru-RU" altLang="ru-RU" sz="2400" b="1">
              <a:solidFill>
                <a:srgbClr val="002060"/>
              </a:solidFill>
            </a:endParaRPr>
          </a:p>
          <a:p>
            <a:pPr eaLnBrk="1" hangingPunct="1"/>
            <a:r>
              <a:rPr lang="ru-RU" altLang="ru-RU" sz="2400">
                <a:solidFill>
                  <a:srgbClr val="000000"/>
                </a:solidFill>
              </a:rPr>
              <a:t>- буферные регистры 1 и 2, предназначенные для приема и хранения на время выполнения операции входных операндов;</a:t>
            </a:r>
          </a:p>
          <a:p>
            <a:pPr eaLnBrk="1" hangingPunct="1"/>
            <a:r>
              <a:rPr lang="ru-RU" altLang="ru-RU" sz="2400">
                <a:solidFill>
                  <a:srgbClr val="000000"/>
                </a:solidFill>
              </a:rPr>
              <a:t>- регистр-аккумулятор для хранения результата операции;</a:t>
            </a:r>
          </a:p>
          <a:p>
            <a:pPr eaLnBrk="1" hangingPunct="1"/>
            <a:r>
              <a:rPr lang="ru-RU" altLang="ru-RU" sz="2400">
                <a:solidFill>
                  <a:srgbClr val="000000"/>
                </a:solidFill>
              </a:rPr>
              <a:t>- регистр признаков (РП) для хранения признаков результата.</a:t>
            </a:r>
          </a:p>
        </p:txBody>
      </p:sp>
    </p:spTree>
    <p:extLst>
      <p:ext uri="{BB962C8B-B14F-4D97-AF65-F5344CB8AC3E}">
        <p14:creationId xmlns:p14="http://schemas.microsoft.com/office/powerpoint/2010/main" val="2678495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9512" y="231076"/>
            <a:ext cx="8784976"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08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Один из важных устройств, который располагается на материнской плате является микросхема BIOS. В неё зашита программа начальной загрузки и конфигурация компьютера. При включении питания BIOS инициализирует устройства, которые подключены к материнской плате, проверяет их работоспособность. Если всё нормально, то ищет загрузчик на носителях информации, таких как «жёсткий» диск, привод компакт – дисков, 1,4" дисководы, которые ещё встречаются и т. д. А загрузчик предаёт управление операционной системе.</a:t>
            </a:r>
            <a:endParaRPr kumimoji="0" lang="ru-RU" altLang="ru-RU" sz="6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В новых материнских платах может быть 2 микросхемы, что повышает устойчивость БИОС или BIOS ( в англоязычном написании ), и переводится как базовая система ввода – вывода.</a:t>
            </a:r>
            <a:endParaRPr kumimoji="0" lang="ru-RU" altLang="ru-RU" sz="6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51201" name="Picture 1" descr="Био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28800"/>
            <a:ext cx="6768752" cy="50765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1885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Tree>
    <p:extLst>
      <p:ext uri="{BB962C8B-B14F-4D97-AF65-F5344CB8AC3E}">
        <p14:creationId xmlns:p14="http://schemas.microsoft.com/office/powerpoint/2010/main" val="3713220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179388" y="427038"/>
            <a:ext cx="8640762"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3200" b="1" u="sng">
                <a:solidFill>
                  <a:srgbClr val="002060"/>
                </a:solidFill>
                <a:latin typeface="Arial" panose="020B0604020202020204" pitchFamily="34" charset="0"/>
                <a:cs typeface="Arial" panose="020B0604020202020204" pitchFamily="34" charset="0"/>
              </a:rPr>
              <a:t>Регистры общего назначения (РОН)</a:t>
            </a:r>
            <a:r>
              <a:rPr lang="ru-RU" altLang="ru-RU" sz="3200">
                <a:solidFill>
                  <a:srgbClr val="002060"/>
                </a:solidFill>
                <a:latin typeface="Arial" panose="020B0604020202020204" pitchFamily="34" charset="0"/>
                <a:cs typeface="Arial" panose="020B0604020202020204" pitchFamily="34" charset="0"/>
              </a:rPr>
              <a:t> </a:t>
            </a:r>
            <a:r>
              <a:rPr lang="ru-RU" altLang="ru-RU" sz="3200">
                <a:solidFill>
                  <a:srgbClr val="000000"/>
                </a:solidFill>
                <a:latin typeface="Arial" panose="020B0604020202020204" pitchFamily="34" charset="0"/>
                <a:cs typeface="Arial" panose="020B0604020202020204" pitchFamily="34" charset="0"/>
              </a:rPr>
              <a:t>являются местной памятью процессора. В них загружается информация, необходимая для выполнения ближайшей группы команд. </a:t>
            </a:r>
          </a:p>
        </p:txBody>
      </p:sp>
      <p:sp>
        <p:nvSpPr>
          <p:cNvPr id="19459"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19460" name="Rectangle 4"/>
          <p:cNvSpPr>
            <a:spLocks noChangeArrowheads="1"/>
          </p:cNvSpPr>
          <p:nvPr/>
        </p:nvSpPr>
        <p:spPr bwMode="auto">
          <a:xfrm>
            <a:off x="179388" y="3151188"/>
            <a:ext cx="8640762"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3200" b="1" u="sng">
                <a:solidFill>
                  <a:srgbClr val="002060"/>
                </a:solidFill>
                <a:latin typeface="Arial" panose="020B0604020202020204" pitchFamily="34" charset="0"/>
                <a:cs typeface="Arial" panose="020B0604020202020204" pitchFamily="34" charset="0"/>
              </a:rPr>
              <a:t>Регистр команд (РгК)</a:t>
            </a:r>
            <a:r>
              <a:rPr lang="ru-RU" altLang="ru-RU" sz="3200">
                <a:solidFill>
                  <a:srgbClr val="002060"/>
                </a:solidFill>
                <a:latin typeface="Arial" panose="020B0604020202020204" pitchFamily="34" charset="0"/>
                <a:cs typeface="Arial" panose="020B0604020202020204" pitchFamily="34" charset="0"/>
              </a:rPr>
              <a:t> </a:t>
            </a:r>
            <a:r>
              <a:rPr lang="ru-RU" altLang="ru-RU" sz="3200">
                <a:solidFill>
                  <a:srgbClr val="000000"/>
                </a:solidFill>
                <a:latin typeface="Arial" panose="020B0604020202020204" pitchFamily="34" charset="0"/>
                <a:cs typeface="Arial" panose="020B0604020202020204" pitchFamily="34" charset="0"/>
              </a:rPr>
              <a:t>служит для хранения выполняемой команды.</a:t>
            </a:r>
          </a:p>
          <a:p>
            <a:pPr algn="just" eaLnBrk="1" hangingPunct="1"/>
            <a:r>
              <a:rPr lang="ru-RU" altLang="ru-RU" sz="3200">
                <a:solidFill>
                  <a:srgbClr val="000000"/>
                </a:solidFill>
                <a:latin typeface="Arial" panose="020B0604020202020204" pitchFamily="34" charset="0"/>
                <a:cs typeface="Arial" panose="020B0604020202020204" pitchFamily="34" charset="0"/>
              </a:rPr>
              <a:t>Код операции из РгК передается в дешифратор ДШО УУ, а адрес операнда из адресного поля - в РгА.</a:t>
            </a:r>
          </a:p>
        </p:txBody>
      </p:sp>
    </p:spTree>
    <p:extLst>
      <p:ext uri="{BB962C8B-B14F-4D97-AF65-F5344CB8AC3E}">
        <p14:creationId xmlns:p14="http://schemas.microsoft.com/office/powerpoint/2010/main" val="354600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50825" y="1292225"/>
            <a:ext cx="8497888"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400" b="1" u="sng">
                <a:solidFill>
                  <a:srgbClr val="002060"/>
                </a:solidFill>
                <a:latin typeface="Arial" panose="020B0604020202020204" pitchFamily="34" charset="0"/>
                <a:cs typeface="Arial" panose="020B0604020202020204" pitchFamily="34" charset="0"/>
              </a:rPr>
              <a:t>Устройство управления (УУ)</a:t>
            </a:r>
            <a:r>
              <a:rPr lang="ru-RU" altLang="ru-RU" sz="2400">
                <a:solidFill>
                  <a:srgbClr val="002060"/>
                </a:solidFill>
                <a:latin typeface="Arial" panose="020B0604020202020204" pitchFamily="34" charset="0"/>
                <a:cs typeface="Arial" panose="020B0604020202020204" pitchFamily="34" charset="0"/>
              </a:rPr>
              <a:t> </a:t>
            </a:r>
            <a:r>
              <a:rPr lang="ru-RU" altLang="ru-RU" sz="2400">
                <a:solidFill>
                  <a:srgbClr val="000000"/>
                </a:solidFill>
                <a:latin typeface="Arial" panose="020B0604020202020204" pitchFamily="34" charset="0"/>
                <a:cs typeface="Arial" panose="020B0604020202020204" pitchFamily="34" charset="0"/>
              </a:rPr>
              <a:t>предназначено для выработки внутренних и внешних сигналов управления.</a:t>
            </a:r>
          </a:p>
          <a:p>
            <a:pPr algn="just" eaLnBrk="1" hangingPunct="1"/>
            <a:r>
              <a:rPr lang="ru-RU" altLang="ru-RU" sz="2400">
                <a:solidFill>
                  <a:srgbClr val="000000"/>
                </a:solidFill>
                <a:latin typeface="Arial" panose="020B0604020202020204" pitchFamily="34" charset="0"/>
                <a:cs typeface="Arial" panose="020B0604020202020204" pitchFamily="34" charset="0"/>
              </a:rPr>
              <a:t>Дешифрация поступившей микрокоманды и формирование сигналов управления, а также сигналов синхронизации от генератора </a:t>
            </a:r>
            <a:r>
              <a:rPr lang="ru-RU" altLang="ru-RU" sz="2400" b="1">
                <a:solidFill>
                  <a:srgbClr val="000000"/>
                </a:solidFill>
                <a:latin typeface="Arial" panose="020B0604020202020204" pitchFamily="34" charset="0"/>
                <a:cs typeface="Arial" panose="020B0604020202020204" pitchFamily="34" charset="0"/>
              </a:rPr>
              <a:t>G</a:t>
            </a:r>
            <a:r>
              <a:rPr lang="ru-RU" altLang="ru-RU" sz="2400">
                <a:solidFill>
                  <a:srgbClr val="000000"/>
                </a:solidFill>
                <a:latin typeface="Arial" panose="020B0604020202020204" pitchFamily="34" charset="0"/>
                <a:cs typeface="Arial" panose="020B0604020202020204" pitchFamily="34" charset="0"/>
              </a:rPr>
              <a:t>, происходит непосредственно в блоке УУ.</a:t>
            </a:r>
          </a:p>
          <a:p>
            <a:pPr algn="just" eaLnBrk="1" hangingPunct="1"/>
            <a:r>
              <a:rPr lang="ru-RU" altLang="ru-RU" sz="2400">
                <a:solidFill>
                  <a:srgbClr val="000000"/>
                </a:solidFill>
                <a:latin typeface="Arial" panose="020B0604020202020204" pitchFamily="34" charset="0"/>
                <a:cs typeface="Arial" panose="020B0604020202020204" pitchFamily="34" charset="0"/>
              </a:rPr>
              <a:t>Таким образом, блок УУ формирует сигналы управления при поступлении в РгК как команд, так и микрокоманд.</a:t>
            </a:r>
          </a:p>
        </p:txBody>
      </p:sp>
      <p:sp>
        <p:nvSpPr>
          <p:cNvPr id="20483"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Tree>
    <p:extLst>
      <p:ext uri="{BB962C8B-B14F-4D97-AF65-F5344CB8AC3E}">
        <p14:creationId xmlns:p14="http://schemas.microsoft.com/office/powerpoint/2010/main" val="48311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anchor="ctr">
            <a:spAutoFit/>
          </a:bodyPr>
          <a:lstStyle/>
          <a:p>
            <a:pPr indent="450850" algn="ctr">
              <a:defRPr/>
            </a:pPr>
            <a:r>
              <a:rPr lang="ru-RU" sz="2400" b="1" u="sng" dirty="0">
                <a:solidFill>
                  <a:srgbClr val="002060"/>
                </a:solidFill>
                <a:effectLst>
                  <a:outerShdw blurRad="38100" dist="38100" dir="2700000" algn="tl">
                    <a:srgbClr val="000000"/>
                  </a:outerShdw>
                </a:effectLst>
              </a:rPr>
              <a:t>Функциональная схема микропроцессора</a:t>
            </a:r>
            <a:endParaRPr lang="ru-RU" sz="2400" dirty="0">
              <a:solidFill>
                <a:srgbClr val="002060"/>
              </a:solidFill>
              <a:effectLst>
                <a:outerShdw blurRad="38100" dist="38100" dir="2700000" algn="tl">
                  <a:srgbClr val="000000"/>
                </a:outerShdw>
              </a:effectLst>
            </a:endParaRPr>
          </a:p>
        </p:txBody>
      </p:sp>
      <p:sp>
        <p:nvSpPr>
          <p:cNvPr id="21507"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pic>
        <p:nvPicPr>
          <p:cNvPr id="21508" name="Picture 4" descr="Безымянный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50"/>
            <a:ext cx="9144000"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3583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5" name="Rectangle 59"/>
          <p:cNvSpPr>
            <a:spLocks noChangeArrowheads="1"/>
          </p:cNvSpPr>
          <p:nvPr/>
        </p:nvSpPr>
        <p:spPr bwMode="auto">
          <a:xfrm>
            <a:off x="611188" y="2106325"/>
            <a:ext cx="7993062" cy="584775"/>
          </a:xfrm>
          <a:prstGeom prst="rect">
            <a:avLst/>
          </a:prstGeom>
          <a:noFill/>
          <a:ln w="9525">
            <a:noFill/>
            <a:miter lim="800000"/>
            <a:headEnd/>
            <a:tailEnd/>
          </a:ln>
          <a:effectLst/>
        </p:spPr>
        <p:txBody>
          <a:bodyPr anchor="ctr">
            <a:spAutoFit/>
          </a:bodyPr>
          <a:lstStyle/>
          <a:p>
            <a:pPr algn="ctr">
              <a:defRPr/>
            </a:pPr>
            <a:r>
              <a:rPr lang="ru-RU" sz="3200" b="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 </a:t>
            </a:r>
            <a:r>
              <a:rPr lang="ru-RU" sz="3200" b="1" dirty="0">
                <a:solidFill>
                  <a:srgbClr val="FF0000"/>
                </a:solidFill>
                <a:effectLst>
                  <a:outerShdw blurRad="38100" dist="38100" dir="2700000" algn="tl">
                    <a:srgbClr val="000000">
                      <a:alpha val="43137"/>
                    </a:srgbClr>
                  </a:outerShdw>
                </a:effectLst>
                <a:latin typeface="Arial" pitchFamily="34" charset="0"/>
                <a:cs typeface="Arial" pitchFamily="34" charset="0"/>
              </a:rPr>
              <a:t>«Характеристики процессоров»</a:t>
            </a:r>
          </a:p>
        </p:txBody>
      </p:sp>
    </p:spTree>
    <p:extLst>
      <p:ext uri="{BB962C8B-B14F-4D97-AF65-F5344CB8AC3E}">
        <p14:creationId xmlns:p14="http://schemas.microsoft.com/office/powerpoint/2010/main" val="37925177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20"/>
          <p:cNvSpPr>
            <a:spLocks noChangeArrowheads="1"/>
          </p:cNvSpPr>
          <p:nvPr/>
        </p:nvSpPr>
        <p:spPr bwMode="auto">
          <a:xfrm>
            <a:off x="0" y="1857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ru-RU" altLang="ru-RU"/>
          </a:p>
        </p:txBody>
      </p:sp>
      <p:pic>
        <p:nvPicPr>
          <p:cNvPr id="23555" name="Picture 5" descr="силиконовая долин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375" y="0"/>
            <a:ext cx="6445250" cy="691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27033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Прямоугольник 1"/>
          <p:cNvSpPr>
            <a:spLocks noChangeArrowheads="1"/>
          </p:cNvSpPr>
          <p:nvPr/>
        </p:nvSpPr>
        <p:spPr bwMode="auto">
          <a:xfrm>
            <a:off x="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200" b="1">
                <a:solidFill>
                  <a:srgbClr val="002060"/>
                </a:solidFill>
              </a:rPr>
              <a:t>Характеристики процессоров</a:t>
            </a:r>
            <a:endParaRPr lang="ru-RU" altLang="ru-RU" sz="3200">
              <a:solidFill>
                <a:srgbClr val="002060"/>
              </a:solidFill>
            </a:endParaRPr>
          </a:p>
        </p:txBody>
      </p:sp>
      <p:sp>
        <p:nvSpPr>
          <p:cNvPr id="24579" name="Прямоугольник 2"/>
          <p:cNvSpPr>
            <a:spLocks noChangeArrowheads="1"/>
          </p:cNvSpPr>
          <p:nvPr/>
        </p:nvSpPr>
        <p:spPr bwMode="auto">
          <a:xfrm>
            <a:off x="-23813" y="590550"/>
            <a:ext cx="9144001"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b="1">
                <a:solidFill>
                  <a:srgbClr val="000000"/>
                </a:solidFill>
              </a:rPr>
              <a:t>1. Число ядер</a:t>
            </a:r>
          </a:p>
          <a:p>
            <a:pPr eaLnBrk="1" hangingPunct="1"/>
            <a:r>
              <a:rPr lang="ru-RU" altLang="ru-RU" sz="2800">
                <a:solidFill>
                  <a:srgbClr val="000000"/>
                </a:solidFill>
              </a:rPr>
              <a:t>Чем больше у процессора ядер, тем большее число операций он может выполнять одновременно без потери производительности. </a:t>
            </a:r>
          </a:p>
        </p:txBody>
      </p:sp>
      <p:pic>
        <p:nvPicPr>
          <p:cNvPr id="24580" name="Picture 3" descr="Четырех-ядерный процессо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565400"/>
            <a:ext cx="5335588" cy="400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3049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Прямоугольник 1"/>
          <p:cNvSpPr>
            <a:spLocks noChangeArrowheads="1"/>
          </p:cNvSpPr>
          <p:nvPr/>
        </p:nvSpPr>
        <p:spPr bwMode="auto">
          <a:xfrm>
            <a:off x="0" y="1628775"/>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b="1">
                <a:solidFill>
                  <a:srgbClr val="002060"/>
                </a:solidFill>
              </a:rPr>
              <a:t>2. Тактовая частота </a:t>
            </a:r>
          </a:p>
          <a:p>
            <a:pPr eaLnBrk="1" hangingPunct="1"/>
            <a:r>
              <a:rPr lang="ru-RU" altLang="ru-RU" sz="2800">
                <a:solidFill>
                  <a:srgbClr val="000000"/>
                </a:solidFill>
              </a:rPr>
              <a:t>Эта характеристика указывает на то, сколько операций выполняет процессор в единицу времени. </a:t>
            </a:r>
          </a:p>
        </p:txBody>
      </p:sp>
    </p:spTree>
    <p:extLst>
      <p:ext uri="{BB962C8B-B14F-4D97-AF65-F5344CB8AC3E}">
        <p14:creationId xmlns:p14="http://schemas.microsoft.com/office/powerpoint/2010/main" val="3488117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Прямоугольник 1"/>
          <p:cNvSpPr>
            <a:spLocks noChangeArrowheads="1"/>
          </p:cNvSpPr>
          <p:nvPr/>
        </p:nvSpPr>
        <p:spPr bwMode="auto">
          <a:xfrm>
            <a:off x="179388" y="476250"/>
            <a:ext cx="8640762"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800" b="1">
                <a:solidFill>
                  <a:srgbClr val="002060"/>
                </a:solidFill>
                <a:latin typeface="Arial" panose="020B0604020202020204" pitchFamily="34" charset="0"/>
                <a:cs typeface="Arial" panose="020B0604020202020204" pitchFamily="34" charset="0"/>
              </a:rPr>
              <a:t>3. Объем кэш-памяти</a:t>
            </a:r>
          </a:p>
          <a:p>
            <a:pPr algn="just" eaLnBrk="1" hangingPunct="1"/>
            <a:r>
              <a:rPr lang="ru-RU" altLang="ru-RU" sz="2800">
                <a:solidFill>
                  <a:srgbClr val="C00000"/>
                </a:solidFill>
                <a:latin typeface="Arial" panose="020B0604020202020204" pitchFamily="34" charset="0"/>
                <a:cs typeface="Arial" panose="020B0604020202020204" pitchFamily="34" charset="0"/>
              </a:rPr>
              <a:t>Кэш-память процессора </a:t>
            </a:r>
            <a:r>
              <a:rPr lang="ru-RU" altLang="ru-RU" sz="2800">
                <a:solidFill>
                  <a:srgbClr val="000000"/>
                </a:solidFill>
                <a:latin typeface="Arial" panose="020B0604020202020204" pitchFamily="34" charset="0"/>
                <a:cs typeface="Arial" panose="020B0604020202020204" pitchFamily="34" charset="0"/>
              </a:rPr>
              <a:t>– </a:t>
            </a:r>
          </a:p>
          <a:p>
            <a:pPr algn="just" eaLnBrk="1" hangingPunct="1"/>
            <a:r>
              <a:rPr lang="ru-RU" altLang="ru-RU" sz="2800">
                <a:solidFill>
                  <a:srgbClr val="000000"/>
                </a:solidFill>
                <a:latin typeface="Arial" panose="020B0604020202020204" pitchFamily="34" charset="0"/>
                <a:cs typeface="Arial" panose="020B0604020202020204" pitchFamily="34" charset="0"/>
              </a:rPr>
              <a:t>это сверхпроизводительная память, откуда процессор получает доступ к обрабатываемым данным. Кэш процессора поделен на 3 уровня. Кэш-память первого уровня - самая быстрая, но имеет и самый малый объем. Кэш второго уровня - средний по скорости и объем его больше первого. Кэш третьего уровня - самый медленный и самый большой по объему.</a:t>
            </a:r>
          </a:p>
        </p:txBody>
      </p:sp>
    </p:spTree>
    <p:extLst>
      <p:ext uri="{BB962C8B-B14F-4D97-AF65-F5344CB8AC3E}">
        <p14:creationId xmlns:p14="http://schemas.microsoft.com/office/powerpoint/2010/main" val="4029499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1187450" y="44450"/>
            <a:ext cx="7272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b="1"/>
              <a:t>Характеристики процессоров AMD</a:t>
            </a:r>
            <a:r>
              <a:rPr lang="ru-RU" altLang="ru-RU"/>
              <a:t> </a:t>
            </a:r>
          </a:p>
        </p:txBody>
      </p:sp>
      <p:pic>
        <p:nvPicPr>
          <p:cNvPr id="27651" name="Picture 4" descr="hproc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44450"/>
            <a:ext cx="8958262"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901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Прямоугольник 1"/>
          <p:cNvSpPr>
            <a:spLocks noChangeArrowheads="1"/>
          </p:cNvSpPr>
          <p:nvPr/>
        </p:nvSpPr>
        <p:spPr bwMode="auto">
          <a:xfrm>
            <a:off x="-3175" y="0"/>
            <a:ext cx="91471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b="1">
                <a:solidFill>
                  <a:srgbClr val="002060"/>
                </a:solidFill>
              </a:rPr>
              <a:t>4. Технология производства или техпроцесс CPU</a:t>
            </a:r>
          </a:p>
          <a:p>
            <a:pPr eaLnBrk="1" hangingPunct="1"/>
            <a:r>
              <a:rPr lang="ru-RU" altLang="ru-RU" sz="2800">
                <a:solidFill>
                  <a:srgbClr val="000000"/>
                </a:solidFill>
              </a:rPr>
              <a:t>Эта характеристика показывает размер наименьшего отдельного элемента базы транзистора, умещаемого на кристалле.</a:t>
            </a:r>
          </a:p>
        </p:txBody>
      </p:sp>
      <p:pic>
        <p:nvPicPr>
          <p:cNvPr id="28675" name="Picture 2" descr="hpro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279650"/>
            <a:ext cx="8856663"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538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07504" y="208965"/>
            <a:ext cx="8928992"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085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Вторым из важнейших устройств системной платы является чипсет. Он представляет из себя набор микросхем, которые по функциональному признаку делятся на северный и южный мост, отвечают за связь процессора, памяти и видеокарты, и связь медленных устройств, таких как «жёсткий» диск, сетевая карта, аудиокодек и т. д. А кроме того, северный мост осуществляет связь устройств, входящих в южный мост и процессора. Северный и южный мосты выполнены обычно на двух микросхемах, причём северный мост из – за нагрева при работе снабжается радиатором и часто с охлаждающим кулером. Более подробно про устройство и работу северного и южного мостов рассмотрим в дальнейшем.</a:t>
            </a:r>
            <a:endParaRPr kumimoji="0" lang="ru-RU" altLang="ru-RU" sz="6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52225" name="Picture 1" descr="Северный мос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870958"/>
            <a:ext cx="6336704"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133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Прямоугольник 1"/>
          <p:cNvSpPr>
            <a:spLocks noChangeArrowheads="1"/>
          </p:cNvSpPr>
          <p:nvPr/>
        </p:nvSpPr>
        <p:spPr bwMode="auto">
          <a:xfrm>
            <a:off x="-3175" y="0"/>
            <a:ext cx="91471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b="1">
                <a:solidFill>
                  <a:srgbClr val="002060"/>
                </a:solidFill>
              </a:rPr>
              <a:t>5. Сокет, или процессорный разъем</a:t>
            </a:r>
          </a:p>
          <a:p>
            <a:pPr eaLnBrk="1" hangingPunct="1"/>
            <a:r>
              <a:rPr lang="ru-RU" altLang="ru-RU" sz="2800">
                <a:solidFill>
                  <a:srgbClr val="000000"/>
                </a:solidFill>
              </a:rPr>
              <a:t>Расположен на материнской плате - это непосредственно то место, куда подсоединяется процессор. Процессоры по типу сокета условно объединяют в классы, то есть, к одному классу относят CPU, одинаковые по форме разъема.</a:t>
            </a:r>
          </a:p>
        </p:txBody>
      </p:sp>
      <p:pic>
        <p:nvPicPr>
          <p:cNvPr id="29699" name="Picture 2" descr="hproc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175" y="2997200"/>
            <a:ext cx="5832475"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579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Прямоугольник 1"/>
          <p:cNvSpPr>
            <a:spLocks noChangeArrowheads="1"/>
          </p:cNvSpPr>
          <p:nvPr/>
        </p:nvSpPr>
        <p:spPr bwMode="auto">
          <a:xfrm>
            <a:off x="-3175" y="0"/>
            <a:ext cx="9147175" cy="698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b="1" dirty="0">
                <a:solidFill>
                  <a:srgbClr val="002060"/>
                </a:solidFill>
              </a:rPr>
              <a:t>6. Частота системной шины и множитель</a:t>
            </a:r>
          </a:p>
          <a:p>
            <a:pPr eaLnBrk="1" hangingPunct="1"/>
            <a:r>
              <a:rPr lang="ru-RU" altLang="ru-RU" sz="2800" dirty="0">
                <a:solidFill>
                  <a:srgbClr val="000000"/>
                </a:solidFill>
              </a:rPr>
              <a:t>Характеристика, показывающая скорость обмена данными между процессором и чипсетом материнской платы. Обозначается аббревиатурой FSB (</a:t>
            </a:r>
            <a:r>
              <a:rPr lang="ru-RU" altLang="ru-RU" sz="2800" dirty="0" err="1">
                <a:solidFill>
                  <a:srgbClr val="000000"/>
                </a:solidFill>
              </a:rPr>
              <a:t>Front</a:t>
            </a:r>
            <a:r>
              <a:rPr lang="ru-RU" altLang="ru-RU" sz="2800" dirty="0">
                <a:solidFill>
                  <a:srgbClr val="000000"/>
                </a:solidFill>
              </a:rPr>
              <a:t> </a:t>
            </a:r>
            <a:r>
              <a:rPr lang="ru-RU" altLang="ru-RU" sz="2800" dirty="0" err="1">
                <a:solidFill>
                  <a:srgbClr val="000000"/>
                </a:solidFill>
              </a:rPr>
              <a:t>side</a:t>
            </a:r>
            <a:r>
              <a:rPr lang="ru-RU" altLang="ru-RU" sz="2800" dirty="0">
                <a:solidFill>
                  <a:srgbClr val="000000"/>
                </a:solidFill>
              </a:rPr>
              <a:t> </a:t>
            </a:r>
            <a:r>
              <a:rPr lang="ru-RU" altLang="ru-RU" sz="2800" dirty="0" err="1">
                <a:solidFill>
                  <a:srgbClr val="000000"/>
                </a:solidFill>
              </a:rPr>
              <a:t>bus</a:t>
            </a:r>
            <a:r>
              <a:rPr lang="ru-RU" altLang="ru-RU" sz="2800" dirty="0">
                <a:solidFill>
                  <a:srgbClr val="000000"/>
                </a:solidFill>
              </a:rPr>
              <a:t>) и измеряется количеством переданных данных за единицу времени. </a:t>
            </a:r>
            <a:endParaRPr lang="ru-RU" altLang="ru-RU" sz="2800" dirty="0" smtClean="0">
              <a:solidFill>
                <a:srgbClr val="000000"/>
              </a:solidFill>
            </a:endParaRPr>
          </a:p>
          <a:p>
            <a:pPr eaLnBrk="1" hangingPunct="1"/>
            <a:endParaRPr lang="ru-RU" altLang="ru-RU" sz="2800" dirty="0">
              <a:solidFill>
                <a:srgbClr val="000000"/>
              </a:solidFill>
            </a:endParaRPr>
          </a:p>
          <a:p>
            <a:pPr eaLnBrk="1" hangingPunct="1"/>
            <a:r>
              <a:rPr lang="ru-RU" altLang="ru-RU" sz="2800" dirty="0" smtClean="0">
                <a:solidFill>
                  <a:srgbClr val="000000"/>
                </a:solidFill>
              </a:rPr>
              <a:t>Чем </a:t>
            </a:r>
            <a:r>
              <a:rPr lang="ru-RU" altLang="ru-RU" sz="2800" dirty="0">
                <a:solidFill>
                  <a:srgbClr val="000000"/>
                </a:solidFill>
              </a:rPr>
              <a:t>выше FSB, тем выше производительность компьютера. Больше относится к характеристикам материнской платы, но наряду с частотой системной шины учитывается коэффициент умножения (множитель) процессора - величина, на которую тактовая частота CPU превосходит частоту FSB.</a:t>
            </a:r>
          </a:p>
        </p:txBody>
      </p:sp>
    </p:spTree>
    <p:extLst>
      <p:ext uri="{BB962C8B-B14F-4D97-AF65-F5344CB8AC3E}">
        <p14:creationId xmlns:p14="http://schemas.microsoft.com/office/powerpoint/2010/main" val="592430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Прямоугольник 1"/>
          <p:cNvSpPr>
            <a:spLocks noChangeArrowheads="1"/>
          </p:cNvSpPr>
          <p:nvPr/>
        </p:nvSpPr>
        <p:spPr bwMode="auto">
          <a:xfrm>
            <a:off x="-3175" y="1052513"/>
            <a:ext cx="91471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b="1">
                <a:solidFill>
                  <a:srgbClr val="002060"/>
                </a:solidFill>
              </a:rPr>
              <a:t>7. Поддержка 64-битных вычислений</a:t>
            </a:r>
          </a:p>
          <a:p>
            <a:pPr eaLnBrk="1" hangingPunct="1"/>
            <a:r>
              <a:rPr lang="ru-RU" altLang="ru-RU" sz="2800">
                <a:solidFill>
                  <a:srgbClr val="000000"/>
                </a:solidFill>
              </a:rPr>
              <a:t>Появилась в 2004 году и с тех пор стала важна при выборе процессора. Практически все современные CPU для персональных компьютеров поддерживают 64-разрядность, что позволяет им использовать оперативную память в размере больше, чем 4 Гб.</a:t>
            </a:r>
          </a:p>
        </p:txBody>
      </p:sp>
    </p:spTree>
    <p:extLst>
      <p:ext uri="{BB962C8B-B14F-4D97-AF65-F5344CB8AC3E}">
        <p14:creationId xmlns:p14="http://schemas.microsoft.com/office/powerpoint/2010/main" val="3969952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Прямоугольник 1"/>
          <p:cNvSpPr>
            <a:spLocks noChangeArrowheads="1"/>
          </p:cNvSpPr>
          <p:nvPr/>
        </p:nvSpPr>
        <p:spPr bwMode="auto">
          <a:xfrm>
            <a:off x="-28575" y="152400"/>
            <a:ext cx="914876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b="1">
                <a:solidFill>
                  <a:srgbClr val="002060"/>
                </a:solidFill>
              </a:rPr>
              <a:t>8. Защищенный режим </a:t>
            </a:r>
          </a:p>
          <a:p>
            <a:pPr eaLnBrk="1" hangingPunct="1"/>
            <a:r>
              <a:rPr lang="ru-RU" altLang="ru-RU" sz="2800">
                <a:solidFill>
                  <a:srgbClr val="000000"/>
                </a:solidFill>
              </a:rPr>
              <a:t>Характеристика CPU, позволяющая предотвращать выполнение в операционной системе вредоносного кода.</a:t>
            </a:r>
          </a:p>
        </p:txBody>
      </p:sp>
      <p:sp>
        <p:nvSpPr>
          <p:cNvPr id="32771" name="Прямоугольник 2"/>
          <p:cNvSpPr>
            <a:spLocks noChangeArrowheads="1"/>
          </p:cNvSpPr>
          <p:nvPr/>
        </p:nvSpPr>
        <p:spPr bwMode="auto">
          <a:xfrm>
            <a:off x="-28575" y="2205038"/>
            <a:ext cx="9148763"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b="1">
                <a:solidFill>
                  <a:srgbClr val="002060"/>
                </a:solidFill>
              </a:rPr>
              <a:t>9. TDP (thermal design power)</a:t>
            </a:r>
          </a:p>
          <a:p>
            <a:pPr eaLnBrk="1" hangingPunct="1"/>
            <a:r>
              <a:rPr lang="ru-RU" altLang="ru-RU" sz="2800">
                <a:solidFill>
                  <a:srgbClr val="000000"/>
                </a:solidFill>
              </a:rPr>
              <a:t>Это величина, которую следует учитывать при выборе системы охлаждения процессора. То есть численный показатель TDP указывает на то, какое количество тепла (Вт) может отвести от процессора система охлаждения при неких "нормальных", то есть приближенных к штатным условиям.</a:t>
            </a:r>
          </a:p>
        </p:txBody>
      </p:sp>
    </p:spTree>
    <p:extLst>
      <p:ext uri="{BB962C8B-B14F-4D97-AF65-F5344CB8AC3E}">
        <p14:creationId xmlns:p14="http://schemas.microsoft.com/office/powerpoint/2010/main" val="1415000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Прямоугольник 1"/>
          <p:cNvSpPr>
            <a:spLocks noChangeArrowheads="1"/>
          </p:cNvSpPr>
          <p:nvPr/>
        </p:nvSpPr>
        <p:spPr bwMode="auto">
          <a:xfrm>
            <a:off x="-28575" y="152400"/>
            <a:ext cx="9148763"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800" b="1">
                <a:solidFill>
                  <a:srgbClr val="002060"/>
                </a:solidFill>
              </a:rPr>
              <a:t>10. Архитектура APU </a:t>
            </a:r>
          </a:p>
          <a:p>
            <a:pPr eaLnBrk="1" hangingPunct="1"/>
            <a:r>
              <a:rPr lang="ru-RU" altLang="ru-RU" sz="2800">
                <a:solidFill>
                  <a:srgbClr val="000000"/>
                </a:solidFill>
              </a:rPr>
              <a:t>В процессорах последних поколений часто реализована архитектура, называемая APU (Accelerated Processing Unit), суть которой заключается в объединении в одном кристалле центрального процессора и графического ядра. Использование этой технологии в целом удешевляет системы на основе таких процессоров, поскольку отпадает потребность в отдельном видеочипе на материнской плате или видеокарте.</a:t>
            </a:r>
          </a:p>
        </p:txBody>
      </p:sp>
    </p:spTree>
    <p:extLst>
      <p:ext uri="{BB962C8B-B14F-4D97-AF65-F5344CB8AC3E}">
        <p14:creationId xmlns:p14="http://schemas.microsoft.com/office/powerpoint/2010/main" val="3539105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_ful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981075"/>
            <a:ext cx="9131300"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7591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idx="1"/>
          </p:nvPr>
        </p:nvSpPr>
        <p:spPr>
          <a:xfrm>
            <a:off x="0" y="2420938"/>
            <a:ext cx="9144000" cy="1800225"/>
          </a:xfrm>
        </p:spPr>
        <p:txBody>
          <a:bodyPr/>
          <a:lstStyle/>
          <a:p>
            <a:pPr algn="ctr">
              <a:lnSpc>
                <a:spcPct val="80000"/>
              </a:lnSpc>
              <a:buFont typeface="Wingdings" panose="05000000000000000000" pitchFamily="2" charset="2"/>
              <a:buNone/>
            </a:pPr>
            <a:r>
              <a:rPr lang="ru-RU" altLang="ru-RU" sz="2800" b="1" dirty="0" smtClean="0">
                <a:solidFill>
                  <a:srgbClr val="000000"/>
                </a:solidFill>
                <a:latin typeface="Arial" panose="020B0604020202020204" pitchFamily="34" charset="0"/>
                <a:cs typeface="Arial" panose="020B0604020202020204" pitchFamily="34" charset="0"/>
              </a:rPr>
              <a:t> </a:t>
            </a:r>
            <a:r>
              <a:rPr lang="ru-RU" altLang="ru-RU" sz="3200" b="1" dirty="0" smtClean="0">
                <a:solidFill>
                  <a:srgbClr val="FF0000"/>
                </a:solidFill>
                <a:latin typeface="Arial" panose="020B0604020202020204" pitchFamily="34" charset="0"/>
                <a:cs typeface="Arial" panose="020B0604020202020204" pitchFamily="34" charset="0"/>
              </a:rPr>
              <a:t>«СОСТАВ И РАБОТА АРИФМЕТИКО-ЛОГИЧЕСКОГО УСТРОЙСТВА» </a:t>
            </a:r>
            <a:endParaRPr lang="ru-RU" altLang="ru-RU" sz="3200" b="1" dirty="0" smtClean="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29845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07504" y="692696"/>
            <a:ext cx="8712968" cy="2862322"/>
          </a:xfrm>
          <a:prstGeom prst="rect">
            <a:avLst/>
          </a:prstGeom>
        </p:spPr>
        <p:txBody>
          <a:bodyPr wrap="square">
            <a:spAutoFit/>
          </a:bodyPr>
          <a:lstStyle/>
          <a:p>
            <a:pPr indent="450215" algn="just">
              <a:spcAft>
                <a:spcPts val="0"/>
              </a:spcAft>
            </a:pPr>
            <a:r>
              <a:rPr lang="ru-RU" sz="3600" dirty="0">
                <a:solidFill>
                  <a:srgbClr val="002402"/>
                </a:solidFill>
                <a:latin typeface="Times New Roman" panose="02020603050405020304" pitchFamily="18" charset="0"/>
                <a:ea typeface="Times New Roman" panose="02020603050405020304" pitchFamily="18" charset="0"/>
                <a:cs typeface="Times New Roman" panose="02020603050405020304" pitchFamily="18" charset="0"/>
              </a:rPr>
              <a:t>Арифметико-логическое устройство (АЛУ) - это многофункциональное устройство, которое выполняет над входными числами различные арифметические и логические операции. </a:t>
            </a:r>
            <a:endParaRPr lang="ru-RU" sz="2400" dirty="0">
              <a:solidFill>
                <a:srgbClr val="002402"/>
              </a:solidFill>
              <a:effectLst/>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05898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252413" y="990600"/>
          <a:ext cx="8191500" cy="5411788"/>
        </p:xfrm>
        <a:graphic>
          <a:graphicData uri="http://schemas.openxmlformats.org/presentationml/2006/ole">
            <mc:AlternateContent xmlns:mc="http://schemas.openxmlformats.org/markup-compatibility/2006">
              <mc:Choice xmlns:v="urn:schemas-microsoft-com:vml" Requires="v">
                <p:oleObj spid="_x0000_s33805" name="Document" r:id="rId3" imgW="11888996" imgH="7852908" progId="Word.Document.8">
                  <p:embed/>
                </p:oleObj>
              </mc:Choice>
              <mc:Fallback>
                <p:oleObj name="Document" r:id="rId3" imgW="11888996" imgH="7852908" progId="Word.Document.8">
                  <p:embed/>
                  <p:pic>
                    <p:nvPicPr>
                      <p:cNvPr id="3074" name="Object 4"/>
                      <p:cNvPicPr>
                        <a:picLocks noChangeAspect="1" noChangeArrowheads="1"/>
                      </p:cNvPicPr>
                      <p:nvPr/>
                    </p:nvPicPr>
                    <p:blipFill>
                      <a:blip r:embed="rId4"/>
                      <a:srcRect/>
                      <a:stretch>
                        <a:fillRect/>
                      </a:stretch>
                    </p:blipFill>
                    <p:spPr bwMode="auto">
                      <a:xfrm>
                        <a:off x="252413" y="990600"/>
                        <a:ext cx="8191500" cy="54117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702641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1560" y="836712"/>
            <a:ext cx="7920880" cy="5472607"/>
          </a:xfrm>
          <a:prstGeom prst="rect">
            <a:avLst/>
          </a:prstGeom>
          <a:noFill/>
          <a:ln>
            <a:noFill/>
          </a:ln>
        </p:spPr>
      </p:pic>
    </p:spTree>
    <p:extLst>
      <p:ext uri="{BB962C8B-B14F-4D97-AF65-F5344CB8AC3E}">
        <p14:creationId xmlns:p14="http://schemas.microsoft.com/office/powerpoint/2010/main" val="3455106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51520" y="116632"/>
            <a:ext cx="871296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На системной плате расположены разъёмы или слоты оперативной памяти, обычно они расположены рядом с сокетом процессора и микросхемой северного моста. В них вставляется модули оперативной памяти. Количество их может быть разным: от 2 на дешёвых платах до 6 на более дорогих. Эти слоты оперативной памяти по шинам связаны с северным мостом и через него с центральным процессором.</a:t>
            </a:r>
            <a:endParaRPr kumimoji="0" lang="ru-RU" altLang="ru-RU" sz="6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33793" name="Picture 1" descr="Слоты оперативной памят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980728"/>
            <a:ext cx="6984776" cy="523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9910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566737" y="764704"/>
          <a:ext cx="7937500" cy="5913438"/>
        </p:xfrm>
        <a:graphic>
          <a:graphicData uri="http://schemas.openxmlformats.org/presentationml/2006/ole">
            <mc:AlternateContent xmlns:mc="http://schemas.openxmlformats.org/markup-compatibility/2006">
              <mc:Choice xmlns:v="urn:schemas-microsoft-com:vml" Requires="v">
                <p:oleObj spid="_x0000_s34829" name="Document" r:id="rId3" imgW="12742539" imgH="8782919" progId="Word.Document.8">
                  <p:embed/>
                </p:oleObj>
              </mc:Choice>
              <mc:Fallback>
                <p:oleObj name="Document" r:id="rId3" imgW="12742539" imgH="8782919" progId="Word.Document.8">
                  <p:embed/>
                  <p:pic>
                    <p:nvPicPr>
                      <p:cNvPr id="3074" name="Object 4"/>
                      <p:cNvPicPr>
                        <a:picLocks noChangeAspect="1" noChangeArrowheads="1"/>
                      </p:cNvPicPr>
                      <p:nvPr/>
                    </p:nvPicPr>
                    <p:blipFill>
                      <a:blip r:embed="rId4"/>
                      <a:srcRect/>
                      <a:stretch>
                        <a:fillRect/>
                      </a:stretch>
                    </p:blipFill>
                    <p:spPr bwMode="auto">
                      <a:xfrm>
                        <a:off x="566737" y="764704"/>
                        <a:ext cx="7937500" cy="591343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9414223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746125" y="973138"/>
          <a:ext cx="7747000" cy="5505450"/>
        </p:xfrm>
        <a:graphic>
          <a:graphicData uri="http://schemas.openxmlformats.org/presentationml/2006/ole">
            <mc:AlternateContent xmlns:mc="http://schemas.openxmlformats.org/markup-compatibility/2006">
              <mc:Choice xmlns:v="urn:schemas-microsoft-com:vml" Requires="v">
                <p:oleObj spid="_x0000_s35853" name="Document" r:id="rId3" imgW="12325869" imgH="8760244" progId="Word.Document.8">
                  <p:embed/>
                </p:oleObj>
              </mc:Choice>
              <mc:Fallback>
                <p:oleObj name="Document" r:id="rId3" imgW="12325869" imgH="8760244" progId="Word.Document.8">
                  <p:embed/>
                  <p:pic>
                    <p:nvPicPr>
                      <p:cNvPr id="3074" name="Object 4"/>
                      <p:cNvPicPr>
                        <a:picLocks noChangeAspect="1" noChangeArrowheads="1"/>
                      </p:cNvPicPr>
                      <p:nvPr/>
                    </p:nvPicPr>
                    <p:blipFill>
                      <a:blip r:embed="rId4"/>
                      <a:srcRect/>
                      <a:stretch>
                        <a:fillRect/>
                      </a:stretch>
                    </p:blipFill>
                    <p:spPr bwMode="auto">
                      <a:xfrm>
                        <a:off x="746125" y="973138"/>
                        <a:ext cx="7747000" cy="55054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5512599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739775" y="1095375"/>
          <a:ext cx="7704138" cy="5473700"/>
        </p:xfrm>
        <a:graphic>
          <a:graphicData uri="http://schemas.openxmlformats.org/presentationml/2006/ole">
            <mc:AlternateContent xmlns:mc="http://schemas.openxmlformats.org/markup-compatibility/2006">
              <mc:Choice xmlns:v="urn:schemas-microsoft-com:vml" Requires="v">
                <p:oleObj spid="_x0000_s36877" name="Document" r:id="rId3" imgW="12325869" imgH="8757725" progId="Word.Document.8">
                  <p:embed/>
                </p:oleObj>
              </mc:Choice>
              <mc:Fallback>
                <p:oleObj name="Document" r:id="rId3" imgW="12325869" imgH="8757725" progId="Word.Document.8">
                  <p:embed/>
                  <p:pic>
                    <p:nvPicPr>
                      <p:cNvPr id="3074" name="Object 4"/>
                      <p:cNvPicPr>
                        <a:picLocks noChangeAspect="1" noChangeArrowheads="1"/>
                      </p:cNvPicPr>
                      <p:nvPr/>
                    </p:nvPicPr>
                    <p:blipFill>
                      <a:blip r:embed="rId4"/>
                      <a:srcRect/>
                      <a:stretch>
                        <a:fillRect/>
                      </a:stretch>
                    </p:blipFill>
                    <p:spPr bwMode="auto">
                      <a:xfrm>
                        <a:off x="739775" y="1095375"/>
                        <a:ext cx="7704138" cy="54737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0799566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467544" y="764703"/>
          <a:ext cx="7920880" cy="5895511"/>
        </p:xfrm>
        <a:graphic>
          <a:graphicData uri="http://schemas.openxmlformats.org/presentationml/2006/ole">
            <mc:AlternateContent xmlns:mc="http://schemas.openxmlformats.org/markup-compatibility/2006">
              <mc:Choice xmlns:v="urn:schemas-microsoft-com:vml" Requires="v">
                <p:oleObj spid="_x0000_s37901" name="Document" r:id="rId3" imgW="12325869" imgH="8755925" progId="Word.Document.8">
                  <p:embed/>
                </p:oleObj>
              </mc:Choice>
              <mc:Fallback>
                <p:oleObj name="Document" r:id="rId3" imgW="12325869" imgH="8755925" progId="Word.Document.8">
                  <p:embed/>
                  <p:pic>
                    <p:nvPicPr>
                      <p:cNvPr id="3074" name="Object 4"/>
                      <p:cNvPicPr>
                        <a:picLocks noChangeAspect="1" noChangeArrowheads="1"/>
                      </p:cNvPicPr>
                      <p:nvPr/>
                    </p:nvPicPr>
                    <p:blipFill>
                      <a:blip r:embed="rId4"/>
                      <a:srcRect/>
                      <a:stretch>
                        <a:fillRect/>
                      </a:stretch>
                    </p:blipFill>
                    <p:spPr bwMode="auto">
                      <a:xfrm>
                        <a:off x="467544" y="764703"/>
                        <a:ext cx="7920880" cy="589551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4875855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468313" y="898525"/>
          <a:ext cx="7920037" cy="5626100"/>
        </p:xfrm>
        <a:graphic>
          <a:graphicData uri="http://schemas.openxmlformats.org/presentationml/2006/ole">
            <mc:AlternateContent xmlns:mc="http://schemas.openxmlformats.org/markup-compatibility/2006">
              <mc:Choice xmlns:v="urn:schemas-microsoft-com:vml" Requires="v">
                <p:oleObj spid="_x0000_s38925" name="Document" r:id="rId3" imgW="12325869" imgH="8754486" progId="Word.Document.8">
                  <p:embed/>
                </p:oleObj>
              </mc:Choice>
              <mc:Fallback>
                <p:oleObj name="Document" r:id="rId3" imgW="12325869" imgH="8754486" progId="Word.Document.8">
                  <p:embed/>
                  <p:pic>
                    <p:nvPicPr>
                      <p:cNvPr id="3074" name="Object 4"/>
                      <p:cNvPicPr>
                        <a:picLocks noChangeAspect="1" noChangeArrowheads="1"/>
                      </p:cNvPicPr>
                      <p:nvPr/>
                    </p:nvPicPr>
                    <p:blipFill>
                      <a:blip r:embed="rId4"/>
                      <a:srcRect/>
                      <a:stretch>
                        <a:fillRect/>
                      </a:stretch>
                    </p:blipFill>
                    <p:spPr bwMode="auto">
                      <a:xfrm>
                        <a:off x="468313" y="898525"/>
                        <a:ext cx="7920037" cy="56261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091823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466725" y="895350"/>
          <a:ext cx="7704138" cy="5719763"/>
        </p:xfrm>
        <a:graphic>
          <a:graphicData uri="http://schemas.openxmlformats.org/presentationml/2006/ole">
            <mc:AlternateContent xmlns:mc="http://schemas.openxmlformats.org/markup-compatibility/2006">
              <mc:Choice xmlns:v="urn:schemas-microsoft-com:vml" Requires="v">
                <p:oleObj spid="_x0000_s39949" name="Document" r:id="rId3" imgW="12325869" imgH="8753046" progId="Word.Document.8">
                  <p:embed/>
                </p:oleObj>
              </mc:Choice>
              <mc:Fallback>
                <p:oleObj name="Document" r:id="rId3" imgW="12325869" imgH="8753046" progId="Word.Document.8">
                  <p:embed/>
                  <p:pic>
                    <p:nvPicPr>
                      <p:cNvPr id="3074" name="Object 4"/>
                      <p:cNvPicPr>
                        <a:picLocks noChangeAspect="1" noChangeArrowheads="1"/>
                      </p:cNvPicPr>
                      <p:nvPr/>
                    </p:nvPicPr>
                    <p:blipFill>
                      <a:blip r:embed="rId4"/>
                      <a:srcRect/>
                      <a:stretch>
                        <a:fillRect/>
                      </a:stretch>
                    </p:blipFill>
                    <p:spPr bwMode="auto">
                      <a:xfrm>
                        <a:off x="466725" y="895350"/>
                        <a:ext cx="7704138" cy="571976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1895155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660042" y="836712"/>
          <a:ext cx="8151813" cy="5722937"/>
        </p:xfrm>
        <a:graphic>
          <a:graphicData uri="http://schemas.openxmlformats.org/presentationml/2006/ole">
            <mc:AlternateContent xmlns:mc="http://schemas.openxmlformats.org/markup-compatibility/2006">
              <mc:Choice xmlns:v="urn:schemas-microsoft-com:vml" Requires="v">
                <p:oleObj spid="_x0000_s40973" name="Document" r:id="rId3" imgW="11437333" imgH="8029984" progId="Word.Document.8">
                  <p:embed/>
                </p:oleObj>
              </mc:Choice>
              <mc:Fallback>
                <p:oleObj name="Document" r:id="rId3" imgW="11437333" imgH="8029984" progId="Word.Document.8">
                  <p:embed/>
                  <p:pic>
                    <p:nvPicPr>
                      <p:cNvPr id="3074" name="Object 4"/>
                      <p:cNvPicPr>
                        <a:picLocks noChangeAspect="1" noChangeArrowheads="1"/>
                      </p:cNvPicPr>
                      <p:nvPr/>
                    </p:nvPicPr>
                    <p:blipFill>
                      <a:blip r:embed="rId4"/>
                      <a:srcRect/>
                      <a:stretch>
                        <a:fillRect/>
                      </a:stretch>
                    </p:blipFill>
                    <p:spPr bwMode="auto">
                      <a:xfrm>
                        <a:off x="660042" y="836712"/>
                        <a:ext cx="8151813" cy="5722937"/>
                      </a:xfrm>
                      <a:prstGeom prst="rect">
                        <a:avLst/>
                      </a:prstGeom>
                      <a:noFill/>
                      <a:ln>
                        <a:noFill/>
                      </a:ln>
                      <a:effectLst/>
                      <a:extLst/>
                    </p:spPr>
                  </p:pic>
                </p:oleObj>
              </mc:Fallback>
            </mc:AlternateContent>
          </a:graphicData>
        </a:graphic>
      </p:graphicFrame>
      <p:sp>
        <p:nvSpPr>
          <p:cNvPr id="4" name="Прямоугольник 1"/>
          <p:cNvSpPr>
            <a:spLocks noChangeArrowheads="1"/>
          </p:cNvSpPr>
          <p:nvPr/>
        </p:nvSpPr>
        <p:spPr bwMode="auto">
          <a:xfrm>
            <a:off x="250825" y="6350"/>
            <a:ext cx="8569325" cy="523220"/>
          </a:xfrm>
          <a:prstGeom prst="rect">
            <a:avLst/>
          </a:prstGeom>
          <a:noFill/>
          <a:ln>
            <a:noFill/>
          </a:ln>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defRPr/>
            </a:pPr>
            <a:r>
              <a:rPr kumimoji="0" lang="ru-RU" sz="2800" b="1" i="0" u="none" strike="noStrike" kern="120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cs typeface="+mn-cs"/>
              </a:rPr>
              <a:t>Структурные </a:t>
            </a:r>
            <a:r>
              <a:rPr kumimoji="0" lang="ru-RU"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mn-ea"/>
                <a:cs typeface="+mn-cs"/>
              </a:rPr>
              <a:t>схемы АЛУ</a:t>
            </a:r>
          </a:p>
        </p:txBody>
      </p:sp>
    </p:spTree>
    <p:extLst>
      <p:ext uri="{BB962C8B-B14F-4D97-AF65-F5344CB8AC3E}">
        <p14:creationId xmlns:p14="http://schemas.microsoft.com/office/powerpoint/2010/main" val="21867874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790575" y="836613"/>
          <a:ext cx="7893050" cy="5738812"/>
        </p:xfrm>
        <a:graphic>
          <a:graphicData uri="http://schemas.openxmlformats.org/presentationml/2006/ole">
            <mc:AlternateContent xmlns:mc="http://schemas.openxmlformats.org/markup-compatibility/2006">
              <mc:Choice xmlns:v="urn:schemas-microsoft-com:vml" Requires="v">
                <p:oleObj spid="_x0000_s41997" name="Document" r:id="rId3" imgW="11437333" imgH="8317193" progId="Word.Document.8">
                  <p:embed/>
                </p:oleObj>
              </mc:Choice>
              <mc:Fallback>
                <p:oleObj name="Document" r:id="rId3" imgW="11437333" imgH="8317193" progId="Word.Document.8">
                  <p:embed/>
                  <p:pic>
                    <p:nvPicPr>
                      <p:cNvPr id="3074" name="Object 4"/>
                      <p:cNvPicPr>
                        <a:picLocks noChangeAspect="1" noChangeArrowheads="1"/>
                      </p:cNvPicPr>
                      <p:nvPr/>
                    </p:nvPicPr>
                    <p:blipFill>
                      <a:blip r:embed="rId4"/>
                      <a:srcRect/>
                      <a:stretch>
                        <a:fillRect/>
                      </a:stretch>
                    </p:blipFill>
                    <p:spPr bwMode="auto">
                      <a:xfrm>
                        <a:off x="790575" y="836613"/>
                        <a:ext cx="7893050" cy="5738812"/>
                      </a:xfrm>
                      <a:prstGeom prst="rect">
                        <a:avLst/>
                      </a:prstGeom>
                      <a:noFill/>
                      <a:ln>
                        <a:noFill/>
                      </a:ln>
                      <a:effectLst/>
                      <a:extLst/>
                    </p:spPr>
                  </p:pic>
                </p:oleObj>
              </mc:Fallback>
            </mc:AlternateContent>
          </a:graphicData>
        </a:graphic>
      </p:graphicFrame>
      <p:sp>
        <p:nvSpPr>
          <p:cNvPr id="4" name="Прямоугольник 1"/>
          <p:cNvSpPr>
            <a:spLocks noChangeArrowheads="1"/>
          </p:cNvSpPr>
          <p:nvPr/>
        </p:nvSpPr>
        <p:spPr bwMode="auto">
          <a:xfrm>
            <a:off x="250825" y="6350"/>
            <a:ext cx="8569325" cy="523220"/>
          </a:xfrm>
          <a:prstGeom prst="rect">
            <a:avLst/>
          </a:prstGeom>
          <a:noFill/>
          <a:ln>
            <a:noFill/>
          </a:ln>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defRPr/>
            </a:pPr>
            <a:r>
              <a:rPr kumimoji="0" lang="ru-RU" sz="2800" b="1" i="0" u="none" strike="noStrike" kern="120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cs typeface="+mn-cs"/>
              </a:rPr>
              <a:t>Структурные </a:t>
            </a:r>
            <a:r>
              <a:rPr kumimoji="0" lang="ru-RU"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mn-ea"/>
                <a:cs typeface="+mn-cs"/>
              </a:rPr>
              <a:t>схемы АЛУ</a:t>
            </a:r>
          </a:p>
        </p:txBody>
      </p:sp>
    </p:spTree>
    <p:extLst>
      <p:ext uri="{BB962C8B-B14F-4D97-AF65-F5344CB8AC3E}">
        <p14:creationId xmlns:p14="http://schemas.microsoft.com/office/powerpoint/2010/main" val="25954293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796925" y="1049338"/>
          <a:ext cx="7685088" cy="5586412"/>
        </p:xfrm>
        <a:graphic>
          <a:graphicData uri="http://schemas.openxmlformats.org/presentationml/2006/ole">
            <mc:AlternateContent xmlns:mc="http://schemas.openxmlformats.org/markup-compatibility/2006">
              <mc:Choice xmlns:v="urn:schemas-microsoft-com:vml" Requires="v">
                <p:oleObj spid="_x0000_s43021" name="Document" r:id="rId3" imgW="11437333" imgH="8315034" progId="Word.Document.8">
                  <p:embed/>
                </p:oleObj>
              </mc:Choice>
              <mc:Fallback>
                <p:oleObj name="Document" r:id="rId3" imgW="11437333" imgH="8315034" progId="Word.Document.8">
                  <p:embed/>
                  <p:pic>
                    <p:nvPicPr>
                      <p:cNvPr id="3074" name="Object 4"/>
                      <p:cNvPicPr>
                        <a:picLocks noChangeAspect="1" noChangeArrowheads="1"/>
                      </p:cNvPicPr>
                      <p:nvPr/>
                    </p:nvPicPr>
                    <p:blipFill>
                      <a:blip r:embed="rId4"/>
                      <a:srcRect/>
                      <a:stretch>
                        <a:fillRect/>
                      </a:stretch>
                    </p:blipFill>
                    <p:spPr bwMode="auto">
                      <a:xfrm>
                        <a:off x="796925" y="1049338"/>
                        <a:ext cx="7685088" cy="5586412"/>
                      </a:xfrm>
                      <a:prstGeom prst="rect">
                        <a:avLst/>
                      </a:prstGeom>
                      <a:noFill/>
                      <a:ln>
                        <a:noFill/>
                      </a:ln>
                      <a:effectLst/>
                      <a:extLst/>
                    </p:spPr>
                  </p:pic>
                </p:oleObj>
              </mc:Fallback>
            </mc:AlternateContent>
          </a:graphicData>
        </a:graphic>
      </p:graphicFrame>
      <p:sp>
        <p:nvSpPr>
          <p:cNvPr id="4" name="Прямоугольник 1"/>
          <p:cNvSpPr>
            <a:spLocks noChangeArrowheads="1"/>
          </p:cNvSpPr>
          <p:nvPr/>
        </p:nvSpPr>
        <p:spPr bwMode="auto">
          <a:xfrm>
            <a:off x="250825" y="6350"/>
            <a:ext cx="8569325" cy="523220"/>
          </a:xfrm>
          <a:prstGeom prst="rect">
            <a:avLst/>
          </a:prstGeom>
          <a:noFill/>
          <a:ln>
            <a:noFill/>
          </a:ln>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defRPr/>
            </a:pPr>
            <a:r>
              <a:rPr kumimoji="0" lang="ru-RU" sz="2800" b="1" i="0" u="none" strike="noStrike" kern="120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cs typeface="+mn-cs"/>
              </a:rPr>
              <a:t>Структурные </a:t>
            </a:r>
            <a:r>
              <a:rPr kumimoji="0" lang="ru-RU"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mn-ea"/>
                <a:cs typeface="+mn-cs"/>
              </a:rPr>
              <a:t>схемы АЛУ</a:t>
            </a:r>
          </a:p>
        </p:txBody>
      </p:sp>
    </p:spTree>
    <p:extLst>
      <p:ext uri="{BB962C8B-B14F-4D97-AF65-F5344CB8AC3E}">
        <p14:creationId xmlns:p14="http://schemas.microsoft.com/office/powerpoint/2010/main" val="24377826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796925" y="1058863"/>
          <a:ext cx="7685088" cy="5586412"/>
        </p:xfrm>
        <a:graphic>
          <a:graphicData uri="http://schemas.openxmlformats.org/presentationml/2006/ole">
            <mc:AlternateContent xmlns:mc="http://schemas.openxmlformats.org/markup-compatibility/2006">
              <mc:Choice xmlns:v="urn:schemas-microsoft-com:vml" Requires="v">
                <p:oleObj spid="_x0000_s44045" name="Document" r:id="rId3" imgW="11437333" imgH="8313234" progId="Word.Document.8">
                  <p:embed/>
                </p:oleObj>
              </mc:Choice>
              <mc:Fallback>
                <p:oleObj name="Document" r:id="rId3" imgW="11437333" imgH="8313234" progId="Word.Document.8">
                  <p:embed/>
                  <p:pic>
                    <p:nvPicPr>
                      <p:cNvPr id="3074" name="Object 4"/>
                      <p:cNvPicPr>
                        <a:picLocks noChangeAspect="1" noChangeArrowheads="1"/>
                      </p:cNvPicPr>
                      <p:nvPr/>
                    </p:nvPicPr>
                    <p:blipFill>
                      <a:blip r:embed="rId4"/>
                      <a:srcRect/>
                      <a:stretch>
                        <a:fillRect/>
                      </a:stretch>
                    </p:blipFill>
                    <p:spPr bwMode="auto">
                      <a:xfrm>
                        <a:off x="796925" y="1058863"/>
                        <a:ext cx="7685088" cy="5586412"/>
                      </a:xfrm>
                      <a:prstGeom prst="rect">
                        <a:avLst/>
                      </a:prstGeom>
                      <a:noFill/>
                      <a:ln>
                        <a:noFill/>
                      </a:ln>
                      <a:effectLst/>
                      <a:extLst/>
                    </p:spPr>
                  </p:pic>
                </p:oleObj>
              </mc:Fallback>
            </mc:AlternateContent>
          </a:graphicData>
        </a:graphic>
      </p:graphicFrame>
      <p:sp>
        <p:nvSpPr>
          <p:cNvPr id="4" name="Прямоугольник 1"/>
          <p:cNvSpPr>
            <a:spLocks noChangeArrowheads="1"/>
          </p:cNvSpPr>
          <p:nvPr/>
        </p:nvSpPr>
        <p:spPr bwMode="auto">
          <a:xfrm>
            <a:off x="250825" y="6350"/>
            <a:ext cx="8569325" cy="523220"/>
          </a:xfrm>
          <a:prstGeom prst="rect">
            <a:avLst/>
          </a:prstGeom>
          <a:noFill/>
          <a:ln>
            <a:noFill/>
          </a:ln>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defRPr/>
            </a:pPr>
            <a:r>
              <a:rPr kumimoji="0" lang="ru-RU" sz="2800" b="1" i="0" u="none" strike="noStrike" kern="120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cs typeface="+mn-cs"/>
              </a:rPr>
              <a:t>Структурные </a:t>
            </a:r>
            <a:r>
              <a:rPr kumimoji="0" lang="ru-RU"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mn-ea"/>
                <a:cs typeface="+mn-cs"/>
              </a:rPr>
              <a:t>схемы АЛУ</a:t>
            </a:r>
          </a:p>
        </p:txBody>
      </p:sp>
    </p:spTree>
    <p:extLst>
      <p:ext uri="{BB962C8B-B14F-4D97-AF65-F5344CB8AC3E}">
        <p14:creationId xmlns:p14="http://schemas.microsoft.com/office/powerpoint/2010/main" val="23222898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15008" y="260648"/>
            <a:ext cx="892899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Рядом с северным мостом, перпендикулярно слотам оперативной памяти, расположен слот или разъём для видеокарты. В более старых компьютерах это обычно AGP – разъём ( переводится как порт графического ускорителя ), а в современных — это E – PCI или PCI – </a:t>
            </a:r>
            <a:r>
              <a:rPr kumimoji="0" lang="ru-RU" altLang="ru-RU" sz="12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Express</a:t>
            </a: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Как и слоты оперативной памяти, AGP или PCI – E посредством шин связаны с северным мостом, а через него с центральным процессором.</a:t>
            </a:r>
            <a:endParaRPr kumimoji="0" lang="ru-RU" altLang="ru-RU" sz="6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34817" name="Picture 1" descr="Слот AG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369470"/>
            <a:ext cx="6480720" cy="483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597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796925" y="1058863"/>
          <a:ext cx="7685088" cy="5584825"/>
        </p:xfrm>
        <a:graphic>
          <a:graphicData uri="http://schemas.openxmlformats.org/presentationml/2006/ole">
            <mc:AlternateContent xmlns:mc="http://schemas.openxmlformats.org/markup-compatibility/2006">
              <mc:Choice xmlns:v="urn:schemas-microsoft-com:vml" Requires="v">
                <p:oleObj spid="_x0000_s45069" name="Document" r:id="rId3" imgW="11437333" imgH="8311795" progId="Word.Document.8">
                  <p:embed/>
                </p:oleObj>
              </mc:Choice>
              <mc:Fallback>
                <p:oleObj name="Document" r:id="rId3" imgW="11437333" imgH="8311795" progId="Word.Document.8">
                  <p:embed/>
                  <p:pic>
                    <p:nvPicPr>
                      <p:cNvPr id="3074" name="Object 4"/>
                      <p:cNvPicPr>
                        <a:picLocks noChangeAspect="1" noChangeArrowheads="1"/>
                      </p:cNvPicPr>
                      <p:nvPr/>
                    </p:nvPicPr>
                    <p:blipFill>
                      <a:blip r:embed="rId4"/>
                      <a:srcRect/>
                      <a:stretch>
                        <a:fillRect/>
                      </a:stretch>
                    </p:blipFill>
                    <p:spPr bwMode="auto">
                      <a:xfrm>
                        <a:off x="796925" y="1058863"/>
                        <a:ext cx="7685088" cy="5584825"/>
                      </a:xfrm>
                      <a:prstGeom prst="rect">
                        <a:avLst/>
                      </a:prstGeom>
                      <a:noFill/>
                      <a:ln>
                        <a:noFill/>
                      </a:ln>
                      <a:effectLst/>
                      <a:extLst/>
                    </p:spPr>
                  </p:pic>
                </p:oleObj>
              </mc:Fallback>
            </mc:AlternateContent>
          </a:graphicData>
        </a:graphic>
      </p:graphicFrame>
      <p:sp>
        <p:nvSpPr>
          <p:cNvPr id="4" name="Прямоугольник 1"/>
          <p:cNvSpPr>
            <a:spLocks noChangeArrowheads="1"/>
          </p:cNvSpPr>
          <p:nvPr/>
        </p:nvSpPr>
        <p:spPr bwMode="auto">
          <a:xfrm>
            <a:off x="250825" y="6350"/>
            <a:ext cx="8569325" cy="523220"/>
          </a:xfrm>
          <a:prstGeom prst="rect">
            <a:avLst/>
          </a:prstGeom>
          <a:noFill/>
          <a:ln>
            <a:noFill/>
          </a:ln>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defRPr/>
            </a:pPr>
            <a:r>
              <a:rPr kumimoji="0" lang="ru-RU" sz="2800" b="1" i="0" u="none" strike="noStrike" kern="120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cs typeface="+mn-cs"/>
              </a:rPr>
              <a:t>Структурные </a:t>
            </a:r>
            <a:r>
              <a:rPr kumimoji="0" lang="ru-RU"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mn-ea"/>
                <a:cs typeface="+mn-cs"/>
              </a:rPr>
              <a:t>схемы АЛУ</a:t>
            </a:r>
          </a:p>
        </p:txBody>
      </p:sp>
    </p:spTree>
    <p:extLst>
      <p:ext uri="{BB962C8B-B14F-4D97-AF65-F5344CB8AC3E}">
        <p14:creationId xmlns:p14="http://schemas.microsoft.com/office/powerpoint/2010/main" val="4916953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1"/>
          <p:cNvSpPr>
            <a:spLocks noChangeArrowheads="1"/>
          </p:cNvSpPr>
          <p:nvPr/>
        </p:nvSpPr>
        <p:spPr bwMode="auto">
          <a:xfrm>
            <a:off x="250825" y="6350"/>
            <a:ext cx="8569325" cy="523220"/>
          </a:xfrm>
          <a:prstGeom prst="rect">
            <a:avLst/>
          </a:prstGeom>
          <a:noFill/>
          <a:ln>
            <a:noFill/>
          </a:ln>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defRPr/>
            </a:pPr>
            <a:r>
              <a:rPr kumimoji="0" lang="ru-RU" sz="2800" b="1" i="0" u="none" strike="noStrike" kern="120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cs typeface="+mn-cs"/>
              </a:rPr>
              <a:t>Структурные </a:t>
            </a:r>
            <a:r>
              <a:rPr kumimoji="0" lang="ru-RU"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mn-ea"/>
                <a:cs typeface="+mn-cs"/>
              </a:rPr>
              <a:t>схемы АЛУ</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ru-RU" sz="1800" b="0" i="0" u="none" strike="noStrike" kern="1200" cap="none" spc="0" normalizeH="0" baseline="0" noProof="0">
              <a:ln>
                <a:noFill/>
              </a:ln>
              <a:solidFill>
                <a:srgbClr val="000000"/>
              </a:solidFill>
              <a:effectLst/>
              <a:uLnTx/>
              <a:uFillTx/>
              <a:latin typeface="Arial" charset="0"/>
              <a:ea typeface="+mn-ea"/>
              <a:cs typeface="+mn-cs"/>
            </a:endParaRPr>
          </a:p>
        </p:txBody>
      </p:sp>
      <p:graphicFrame>
        <p:nvGraphicFramePr>
          <p:cNvPr id="6" name="Объект 5"/>
          <p:cNvGraphicFramePr>
            <a:graphicFrameLocks noChangeAspect="1"/>
          </p:cNvGraphicFramePr>
          <p:nvPr>
            <p:extLst/>
          </p:nvPr>
        </p:nvGraphicFramePr>
        <p:xfrm>
          <a:off x="755576" y="949370"/>
          <a:ext cx="7268432" cy="5647877"/>
        </p:xfrm>
        <a:graphic>
          <a:graphicData uri="http://schemas.openxmlformats.org/presentationml/2006/ole">
            <mc:AlternateContent xmlns:mc="http://schemas.openxmlformats.org/markup-compatibility/2006">
              <mc:Choice xmlns:v="urn:schemas-microsoft-com:vml" Requires="v">
                <p:oleObj spid="_x0000_s46093" r:id="rId3" imgW="4317460" imgH="3352381" progId="CorelPhotoPaint.Image.11">
                  <p:embed/>
                </p:oleObj>
              </mc:Choice>
              <mc:Fallback>
                <p:oleObj r:id="rId3" imgW="4317460" imgH="3352381" progId="CorelPhotoPaint.Image.11">
                  <p:embed/>
                  <p:pic>
                    <p:nvPicPr>
                      <p:cNvPr id="6" name="Объект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949370"/>
                        <a:ext cx="7268432" cy="5647877"/>
                      </a:xfrm>
                      <a:prstGeom prst="rect">
                        <a:avLst/>
                      </a:prstGeom>
                      <a:noFill/>
                    </p:spPr>
                  </p:pic>
                </p:oleObj>
              </mc:Fallback>
            </mc:AlternateContent>
          </a:graphicData>
        </a:graphic>
      </p:graphicFrame>
      <p:sp>
        <p:nvSpPr>
          <p:cNvPr id="11" name="Прямоугольник 10"/>
          <p:cNvSpPr/>
          <p:nvPr/>
        </p:nvSpPr>
        <p:spPr>
          <a:xfrm>
            <a:off x="241214" y="764704"/>
            <a:ext cx="8578936" cy="369332"/>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ru-RU" sz="1800" b="1" i="1" u="none" strike="noStrike" kern="1200" cap="none" spc="0" normalizeH="0" baseline="0" noProof="0" dirty="0">
                <a:ln>
                  <a:noFill/>
                </a:ln>
                <a:solidFill>
                  <a:srgbClr val="000000"/>
                </a:solidFill>
                <a:effectLst/>
                <a:uLnTx/>
                <a:uFillTx/>
                <a:latin typeface="Arial" charset="0"/>
                <a:ea typeface="+mn-ea"/>
                <a:cs typeface="+mn-cs"/>
              </a:rPr>
              <a:t>АЛУ для сложения и вычитания чисел с фиксированной запятой</a:t>
            </a:r>
            <a:endParaRPr kumimoji="0" lang="ru-RU" sz="18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786014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Grp="1" noChangeAspect="1"/>
          </p:cNvGraphicFramePr>
          <p:nvPr>
            <p:ph/>
            <p:extLst/>
          </p:nvPr>
        </p:nvGraphicFramePr>
        <p:xfrm>
          <a:off x="796925" y="1058863"/>
          <a:ext cx="7685088" cy="5583237"/>
        </p:xfrm>
        <a:graphic>
          <a:graphicData uri="http://schemas.openxmlformats.org/presentationml/2006/ole">
            <mc:AlternateContent xmlns:mc="http://schemas.openxmlformats.org/markup-compatibility/2006">
              <mc:Choice xmlns:v="urn:schemas-microsoft-com:vml" Requires="v">
                <p:oleObj spid="_x0000_s47117" name="Document" r:id="rId3" imgW="11437333" imgH="8309995" progId="Word.Document.8">
                  <p:embed/>
                </p:oleObj>
              </mc:Choice>
              <mc:Fallback>
                <p:oleObj name="Document" r:id="rId3" imgW="11437333" imgH="8309995" progId="Word.Document.8">
                  <p:embed/>
                  <p:pic>
                    <p:nvPicPr>
                      <p:cNvPr id="3074" name="Object 4"/>
                      <p:cNvPicPr>
                        <a:picLocks noChangeAspect="1" noChangeArrowheads="1"/>
                      </p:cNvPicPr>
                      <p:nvPr/>
                    </p:nvPicPr>
                    <p:blipFill>
                      <a:blip r:embed="rId4"/>
                      <a:srcRect/>
                      <a:stretch>
                        <a:fillRect/>
                      </a:stretch>
                    </p:blipFill>
                    <p:spPr bwMode="auto">
                      <a:xfrm>
                        <a:off x="796925" y="1058863"/>
                        <a:ext cx="7685088" cy="5583237"/>
                      </a:xfrm>
                      <a:prstGeom prst="rect">
                        <a:avLst/>
                      </a:prstGeom>
                      <a:noFill/>
                      <a:ln>
                        <a:noFill/>
                      </a:ln>
                      <a:effectLst/>
                      <a:extLst/>
                    </p:spPr>
                  </p:pic>
                </p:oleObj>
              </mc:Fallback>
            </mc:AlternateContent>
          </a:graphicData>
        </a:graphic>
      </p:graphicFrame>
      <p:sp>
        <p:nvSpPr>
          <p:cNvPr id="4" name="Прямоугольник 1"/>
          <p:cNvSpPr>
            <a:spLocks noChangeArrowheads="1"/>
          </p:cNvSpPr>
          <p:nvPr/>
        </p:nvSpPr>
        <p:spPr bwMode="auto">
          <a:xfrm>
            <a:off x="250825" y="6350"/>
            <a:ext cx="8569325" cy="523220"/>
          </a:xfrm>
          <a:prstGeom prst="rect">
            <a:avLst/>
          </a:prstGeom>
          <a:noFill/>
          <a:ln>
            <a:noFill/>
          </a:ln>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defRPr/>
            </a:pPr>
            <a:r>
              <a:rPr kumimoji="0" lang="ru-RU" sz="2800" b="1" i="0" u="none" strike="noStrike" kern="1200" cap="none" spc="0" normalizeH="0" baseline="0" noProof="0" dirty="0" smtClean="0">
                <a:ln>
                  <a:noFill/>
                </a:ln>
                <a:solidFill>
                  <a:srgbClr val="FF0000"/>
                </a:solidFill>
                <a:effectLst>
                  <a:outerShdw blurRad="38100" dist="38100" dir="2700000" algn="tl">
                    <a:srgbClr val="C0C0C0"/>
                  </a:outerShdw>
                </a:effectLst>
                <a:uLnTx/>
                <a:uFillTx/>
                <a:latin typeface="Arial" charset="0"/>
                <a:ea typeface="+mn-ea"/>
                <a:cs typeface="+mn-cs"/>
              </a:rPr>
              <a:t>Структурные </a:t>
            </a:r>
            <a:r>
              <a:rPr kumimoji="0" lang="ru-RU"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charset="0"/>
                <a:ea typeface="+mn-ea"/>
                <a:cs typeface="+mn-cs"/>
              </a:rPr>
              <a:t>схемы АЛУ</a:t>
            </a:r>
          </a:p>
        </p:txBody>
      </p:sp>
    </p:spTree>
    <p:extLst>
      <p:ext uri="{BB962C8B-B14F-4D97-AF65-F5344CB8AC3E}">
        <p14:creationId xmlns:p14="http://schemas.microsoft.com/office/powerpoint/2010/main" val="29779912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9"/>
          <p:cNvSpPr>
            <a:spLocks noChangeArrowheads="1"/>
          </p:cNvSpPr>
          <p:nvPr/>
        </p:nvSpPr>
        <p:spPr bwMode="auto">
          <a:xfrm>
            <a:off x="611188" y="1952615"/>
            <a:ext cx="79930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2400" b="1" dirty="0" smtClean="0">
                <a:solidFill>
                  <a:srgbClr val="000000"/>
                </a:solidFill>
              </a:rPr>
              <a:t> </a:t>
            </a:r>
            <a:r>
              <a:rPr lang="ru-RU" altLang="ru-RU" sz="2400" b="1" dirty="0" smtClean="0">
                <a:solidFill>
                  <a:srgbClr val="FF0000"/>
                </a:solidFill>
              </a:rPr>
              <a:t>«</a:t>
            </a:r>
            <a:r>
              <a:rPr lang="ru-RU" altLang="ru-RU" sz="2800" b="1" dirty="0" smtClean="0">
                <a:solidFill>
                  <a:srgbClr val="FF0000"/>
                </a:solidFill>
              </a:rPr>
              <a:t>СОСТАВ И РАБОТА УСТРОЙСТВА УПРАВЛЕНИЯ»</a:t>
            </a:r>
            <a:endParaRPr lang="ru-RU" altLang="ru-RU" sz="2800" b="1" dirty="0">
              <a:solidFill>
                <a:srgbClr val="FF0000"/>
              </a:solidFill>
            </a:endParaRPr>
          </a:p>
        </p:txBody>
      </p:sp>
    </p:spTree>
    <p:extLst>
      <p:ext uri="{BB962C8B-B14F-4D97-AF65-F5344CB8AC3E}">
        <p14:creationId xmlns:p14="http://schemas.microsoft.com/office/powerpoint/2010/main" val="15444191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76250"/>
            <a:ext cx="7704138"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1"/>
          <p:cNvSpPr txBox="1">
            <a:spLocks noChangeArrowheads="1"/>
          </p:cNvSpPr>
          <p:nvPr/>
        </p:nvSpPr>
        <p:spPr bwMode="auto">
          <a:xfrm>
            <a:off x="895350" y="6092825"/>
            <a:ext cx="7426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400">
                <a:latin typeface="Arial" panose="020B0604020202020204" pitchFamily="34" charset="0"/>
                <a:cs typeface="Arial" panose="020B0604020202020204" pitchFamily="34" charset="0"/>
              </a:rPr>
              <a:t>Рис. 1 Управляющий автомат с «жёсткой» логикой</a:t>
            </a:r>
          </a:p>
        </p:txBody>
      </p:sp>
    </p:spTree>
    <p:extLst>
      <p:ext uri="{BB962C8B-B14F-4D97-AF65-F5344CB8AC3E}">
        <p14:creationId xmlns:p14="http://schemas.microsoft.com/office/powerpoint/2010/main" val="2008482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79388" y="711200"/>
            <a:ext cx="8640762"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400">
                <a:solidFill>
                  <a:srgbClr val="000000"/>
                </a:solidFill>
                <a:latin typeface="Times New Roman" panose="02020603050405020304" pitchFamily="18" charset="0"/>
                <a:cs typeface="Times New Roman" panose="02020603050405020304" pitchFamily="18" charset="0"/>
              </a:rPr>
              <a:t>Устройство управления (УУ) ЭВМ реализует функции управления ходом вычислительного процесса, обеспечивая автоматическое выполнение команд программы.</a:t>
            </a:r>
          </a:p>
        </p:txBody>
      </p:sp>
      <p:sp>
        <p:nvSpPr>
          <p:cNvPr id="22531"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pic>
        <p:nvPicPr>
          <p:cNvPr id="22532" name="Picture 2"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276475"/>
            <a:ext cx="878522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63903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0" y="-92075"/>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400" b="1" dirty="0">
                <a:solidFill>
                  <a:srgbClr val="FF0000"/>
                </a:solidFill>
              </a:rPr>
              <a:t>Входной информацией для УУ служат:</a:t>
            </a:r>
          </a:p>
          <a:p>
            <a:pPr eaLnBrk="1" hangingPunct="1"/>
            <a:r>
              <a:rPr lang="ru-RU" altLang="ru-RU" sz="2400" dirty="0">
                <a:solidFill>
                  <a:srgbClr val="FF0000"/>
                </a:solidFill>
              </a:rPr>
              <a:t>- тактовые импульсы </a:t>
            </a:r>
            <a:r>
              <a:rPr lang="ru-RU" altLang="ru-RU" sz="2400" dirty="0">
                <a:solidFill>
                  <a:srgbClr val="000000"/>
                </a:solidFill>
              </a:rPr>
              <a:t>- с каждым импульсом УУ выполняет одну или несколько микроопераций;</a:t>
            </a:r>
          </a:p>
          <a:p>
            <a:pPr eaLnBrk="1" hangingPunct="1"/>
            <a:r>
              <a:rPr lang="ru-RU" altLang="ru-RU" sz="2400" dirty="0">
                <a:solidFill>
                  <a:srgbClr val="000000"/>
                </a:solidFill>
              </a:rPr>
              <a:t>- </a:t>
            </a:r>
            <a:r>
              <a:rPr lang="ru-RU" altLang="ru-RU" sz="2400" dirty="0">
                <a:solidFill>
                  <a:srgbClr val="FF0000"/>
                </a:solidFill>
              </a:rPr>
              <a:t>код операции </a:t>
            </a:r>
            <a:r>
              <a:rPr lang="ru-RU" altLang="ru-RU" sz="2400" dirty="0">
                <a:solidFill>
                  <a:srgbClr val="000000"/>
                </a:solidFill>
              </a:rPr>
              <a:t>- поступает из регистра команды и используется, чтобы определить, какие микроопераций должны выполняться;</a:t>
            </a:r>
          </a:p>
          <a:p>
            <a:pPr eaLnBrk="1" hangingPunct="1"/>
            <a:r>
              <a:rPr lang="ru-RU" altLang="ru-RU" sz="2400" dirty="0">
                <a:solidFill>
                  <a:srgbClr val="000000"/>
                </a:solidFill>
              </a:rPr>
              <a:t>- </a:t>
            </a:r>
            <a:r>
              <a:rPr lang="ru-RU" altLang="ru-RU" sz="2400" dirty="0">
                <a:solidFill>
                  <a:srgbClr val="FF0000"/>
                </a:solidFill>
              </a:rPr>
              <a:t>флаги </a:t>
            </a:r>
            <a:r>
              <a:rPr lang="ru-RU" altLang="ru-RU" sz="2400" dirty="0">
                <a:solidFill>
                  <a:srgbClr val="000000"/>
                </a:solidFill>
              </a:rPr>
              <a:t>- требуются для оценки состояния процессора, что необходимо для выполнения команд условного перехода;</a:t>
            </a:r>
          </a:p>
          <a:p>
            <a:pPr eaLnBrk="1" hangingPunct="1"/>
            <a:r>
              <a:rPr lang="ru-RU" altLang="ru-RU" sz="2400" dirty="0">
                <a:solidFill>
                  <a:srgbClr val="000000"/>
                </a:solidFill>
              </a:rPr>
              <a:t>- </a:t>
            </a:r>
            <a:r>
              <a:rPr lang="ru-RU" altLang="ru-RU" sz="2400" dirty="0">
                <a:solidFill>
                  <a:srgbClr val="FF0000"/>
                </a:solidFill>
              </a:rPr>
              <a:t>сигналы из системной шины </a:t>
            </a:r>
            <a:r>
              <a:rPr lang="ru-RU" altLang="ru-RU" sz="2400" dirty="0">
                <a:solidFill>
                  <a:srgbClr val="000000"/>
                </a:solidFill>
              </a:rPr>
              <a:t>- обслуживание прерывания, прямого доступа в память. В свою очередь УУ, а точнее микропрограммный автомат, формирует следующую выходную информацию:</a:t>
            </a:r>
          </a:p>
          <a:p>
            <a:pPr eaLnBrk="1" hangingPunct="1"/>
            <a:r>
              <a:rPr lang="ru-RU" altLang="ru-RU" sz="2400" dirty="0">
                <a:solidFill>
                  <a:srgbClr val="000000"/>
                </a:solidFill>
              </a:rPr>
              <a:t>1. внутренние сигналы управления - перемещают операнды из регистра в регистр и инициируют работу операционных устройств;</a:t>
            </a:r>
          </a:p>
          <a:p>
            <a:pPr eaLnBrk="1" hangingPunct="1"/>
            <a:r>
              <a:rPr lang="ru-RU" altLang="ru-RU" sz="2400" dirty="0">
                <a:solidFill>
                  <a:srgbClr val="000000"/>
                </a:solidFill>
              </a:rPr>
              <a:t>2. сигналы в системную шину - управляющие сигналы в память или в устройства ввода-вывода.</a:t>
            </a:r>
          </a:p>
        </p:txBody>
      </p:sp>
      <p:sp>
        <p:nvSpPr>
          <p:cNvPr id="23555"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Tree>
    <p:extLst>
      <p:ext uri="{BB962C8B-B14F-4D97-AF65-F5344CB8AC3E}">
        <p14:creationId xmlns:p14="http://schemas.microsoft.com/office/powerpoint/2010/main" val="3794240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7938"/>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400">
                <a:solidFill>
                  <a:srgbClr val="000000"/>
                </a:solidFill>
              </a:rPr>
              <a:t>В микропрограммном автомате с жесткой логикой выходные сигналы управления реализуются за счет однажды соединенных логических схем.</a:t>
            </a:r>
          </a:p>
        </p:txBody>
      </p:sp>
      <p:sp>
        <p:nvSpPr>
          <p:cNvPr id="24579"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pic>
        <p:nvPicPr>
          <p:cNvPr id="24580" name="Picture 2"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90625"/>
            <a:ext cx="8399463"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09295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34925" y="1938338"/>
            <a:ext cx="91440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400">
                <a:solidFill>
                  <a:srgbClr val="000000"/>
                </a:solidFill>
              </a:rPr>
              <a:t>Отличительной особенностью микропрограммного автомата с программируемой логикой является наличие памяти микропрограмм. Каждой команде вычислительного устройства в этой памяти соответствует микропрограмма.</a:t>
            </a:r>
          </a:p>
        </p:txBody>
      </p:sp>
      <p:sp>
        <p:nvSpPr>
          <p:cNvPr id="25603"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Tree>
    <p:extLst>
      <p:ext uri="{BB962C8B-B14F-4D97-AF65-F5344CB8AC3E}">
        <p14:creationId xmlns:p14="http://schemas.microsoft.com/office/powerpoint/2010/main" val="16545105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pic>
        <p:nvPicPr>
          <p:cNvPr id="26627" name="Picture 2"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04775"/>
            <a:ext cx="4826000" cy="664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6038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9512" y="280973"/>
            <a:ext cx="885698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Рядом и параллельно разъёму AGP или PCI – E на системной плате расположены разъёмы PCI, которые предназначены для подключения различных внутренних устройств, таких как звуковые платы, платы различных FM – и TV – тюнеров, сетевых карт, внутренних модемов, различных контроллеров нестандартного оборудования, позволяющих применять компьютеры во многих областях деятельности человека. PCI появилась раньше PCI – E и на базе её появилась последняя. Различаются они прежде всего пропускной способностью и производительностью . </a:t>
            </a: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pic>
        <p:nvPicPr>
          <p:cNvPr id="35841" name="Picture 1" descr="Слоты PC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628" y="1412776"/>
            <a:ext cx="6768752" cy="5076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097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6"/>
          <p:cNvSpPr>
            <a:spLocks noChangeArrowheads="1"/>
          </p:cNvSpPr>
          <p:nvPr/>
        </p:nvSpPr>
        <p:spPr bwMode="auto">
          <a:xfrm>
            <a:off x="611188" y="3284538"/>
            <a:ext cx="822960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4000" b="1" dirty="0" smtClean="0">
                <a:solidFill>
                  <a:srgbClr val="FF0000"/>
                </a:solidFill>
                <a:latin typeface="Arial" panose="020B0604020202020204" pitchFamily="34" charset="0"/>
              </a:rPr>
              <a:t>“</a:t>
            </a:r>
            <a:r>
              <a:rPr lang="ru-RU" altLang="ru-RU" sz="4400" b="1" dirty="0">
                <a:solidFill>
                  <a:srgbClr val="FF0000"/>
                </a:solidFill>
                <a:latin typeface="Arial" panose="020B0604020202020204" pitchFamily="34" charset="0"/>
              </a:rPr>
              <a:t>Устройства увеличения скорости работы </a:t>
            </a:r>
            <a:r>
              <a:rPr lang="ru-RU" altLang="ru-RU" sz="4000" b="1" dirty="0">
                <a:solidFill>
                  <a:srgbClr val="FF0000"/>
                </a:solidFill>
                <a:latin typeface="Arial" panose="020B0604020202020204" pitchFamily="34" charset="0"/>
              </a:rPr>
              <a:t>”</a:t>
            </a:r>
          </a:p>
        </p:txBody>
      </p:sp>
    </p:spTree>
    <p:extLst>
      <p:ext uri="{BB962C8B-B14F-4D97-AF65-F5344CB8AC3E}">
        <p14:creationId xmlns:p14="http://schemas.microsoft.com/office/powerpoint/2010/main" val="19609649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Прямоугольник 1"/>
          <p:cNvSpPr>
            <a:spLocks noChangeArrowheads="1"/>
          </p:cNvSpPr>
          <p:nvPr/>
        </p:nvSpPr>
        <p:spPr bwMode="auto">
          <a:xfrm>
            <a:off x="179388" y="890588"/>
            <a:ext cx="8640762"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1813"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400">
                <a:latin typeface="Arial" panose="020B0604020202020204" pitchFamily="34" charset="0"/>
                <a:cs typeface="Arial" panose="020B0604020202020204" pitchFamily="34" charset="0"/>
              </a:rPr>
              <a:t>Одной из проблем взаимодействия является согласование ско­ростных характеристик процессора и ОП. При современном уров­не развития микроэлектроники процессор имеет значительно бо­лее высокое быстродействие по сравнению с быстродействием ОП. При этом с ростом тактовой частоты процессоров все боль­шую долю в задержке обмена процессора данными с ОП состав­ляет задержка в связях по СШ. Основ­ным архитектурным способом согласования скоростных характе­ристик процессора и ОП является кэширование ОП. </a:t>
            </a:r>
          </a:p>
        </p:txBody>
      </p:sp>
    </p:spTree>
    <p:extLst>
      <p:ext uri="{BB962C8B-B14F-4D97-AF65-F5344CB8AC3E}">
        <p14:creationId xmlns:p14="http://schemas.microsoft.com/office/powerpoint/2010/main" val="4077089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Прямоугольник 1"/>
          <p:cNvSpPr>
            <a:spLocks noChangeArrowheads="1"/>
          </p:cNvSpPr>
          <p:nvPr/>
        </p:nvSpPr>
        <p:spPr bwMode="auto">
          <a:xfrm>
            <a:off x="179388" y="890588"/>
            <a:ext cx="8785225"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1813"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400">
                <a:latin typeface="Arial" panose="020B0604020202020204" pitchFamily="34" charset="0"/>
                <a:cs typeface="Arial" panose="020B0604020202020204" pitchFamily="34" charset="0"/>
              </a:rPr>
              <a:t>Под кэширо­ванием понимается использование быстродействующей буферной памяти относительно малого размера, выполненной на элементах памяти статического типа (триггерах), которые имеют более вы­сокое быстродействие по сравнению с динамическими элемента­ми ОП. В эту буферную память из ОП помещаются копии команд и данных, относящихся к обрабатываемому в данный момент фраг­менту программы. Работа буферной памяти прозрачна для про­грамм, т. е. скрыта от пользователя. По этой причине ее называют кэш-памятью (</a:t>
            </a:r>
            <a:r>
              <a:rPr lang="en-US" altLang="ru-RU" sz="2400">
                <a:latin typeface="Arial" panose="020B0604020202020204" pitchFamily="34" charset="0"/>
                <a:cs typeface="Arial" panose="020B0604020202020204" pitchFamily="34" charset="0"/>
              </a:rPr>
              <a:t>cache</a:t>
            </a:r>
            <a:r>
              <a:rPr lang="ru-RU" altLang="ru-RU" sz="2400">
                <a:latin typeface="Arial" panose="020B0604020202020204" pitchFamily="34" charset="0"/>
                <a:cs typeface="Arial" panose="020B0604020202020204" pitchFamily="34" charset="0"/>
              </a:rPr>
              <a:t> — тайник)</a:t>
            </a:r>
          </a:p>
        </p:txBody>
      </p:sp>
    </p:spTree>
    <p:extLst>
      <p:ext uri="{BB962C8B-B14F-4D97-AF65-F5344CB8AC3E}">
        <p14:creationId xmlns:p14="http://schemas.microsoft.com/office/powerpoint/2010/main" val="15128889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Прямоугольник 1"/>
          <p:cNvSpPr>
            <a:spLocks noChangeArrowheads="1"/>
          </p:cNvSpPr>
          <p:nvPr/>
        </p:nvSpPr>
        <p:spPr bwMode="auto">
          <a:xfrm>
            <a:off x="179388" y="750888"/>
            <a:ext cx="864076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1813"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400" dirty="0">
                <a:latin typeface="Arial" panose="020B0604020202020204" pitchFamily="34" charset="0"/>
                <a:cs typeface="Arial" panose="020B0604020202020204" pitchFamily="34" charset="0"/>
              </a:rPr>
              <a:t>Кэш-память размещается в непосредственной близости от про­цессорного ядра, при этом ее работа наиболее эффективна, если она встроена внутрь кристалла процессора (кэш 1-го уровня — </a:t>
            </a:r>
            <a:r>
              <a:rPr lang="en-US" altLang="ru-RU" sz="2400" dirty="0">
                <a:latin typeface="Arial" panose="020B0604020202020204" pitchFamily="34" charset="0"/>
                <a:cs typeface="Arial" panose="020B0604020202020204" pitchFamily="34" charset="0"/>
              </a:rPr>
              <a:t>L</a:t>
            </a:r>
            <a:r>
              <a:rPr lang="ru-RU" altLang="ru-RU" sz="2400" dirty="0">
                <a:latin typeface="Arial" panose="020B0604020202020204" pitchFamily="34" charset="0"/>
                <a:cs typeface="Arial" panose="020B0604020202020204" pitchFamily="34" charset="0"/>
              </a:rPr>
              <a:t>1). Ограниченность объема кристалла не позволяет реализовать в процессоре внутренний кэш большой емкости. </a:t>
            </a:r>
            <a:endParaRPr lang="ru-RU" altLang="ru-RU" sz="2400" dirty="0" smtClean="0">
              <a:latin typeface="Arial" panose="020B0604020202020204" pitchFamily="34" charset="0"/>
              <a:cs typeface="Arial" panose="020B0604020202020204" pitchFamily="34" charset="0"/>
            </a:endParaRPr>
          </a:p>
          <a:p>
            <a:pPr algn="just" eaLnBrk="1" hangingPunct="1"/>
            <a:endParaRPr lang="ru-RU" altLang="ru-RU" sz="2400" dirty="0">
              <a:latin typeface="Arial" panose="020B0604020202020204" pitchFamily="34" charset="0"/>
              <a:cs typeface="Arial" panose="020B0604020202020204" pitchFamily="34" charset="0"/>
            </a:endParaRPr>
          </a:p>
          <a:p>
            <a:pPr algn="just" eaLnBrk="1" hangingPunct="1"/>
            <a:r>
              <a:rPr lang="ru-RU" altLang="ru-RU" sz="2400" dirty="0" smtClean="0">
                <a:latin typeface="Arial" panose="020B0604020202020204" pitchFamily="34" charset="0"/>
                <a:cs typeface="Arial" panose="020B0604020202020204" pitchFamily="34" charset="0"/>
              </a:rPr>
              <a:t>Объем </a:t>
            </a:r>
            <a:r>
              <a:rPr lang="ru-RU" altLang="ru-RU" sz="2400" dirty="0">
                <a:latin typeface="Arial" panose="020B0604020202020204" pitchFamily="34" charset="0"/>
                <a:cs typeface="Arial" panose="020B0604020202020204" pitchFamily="34" charset="0"/>
              </a:rPr>
              <a:t>внутренней кэш-памяти процессоров редко превышает 16 — 32 Кбайт. В боль­шинстве современных компьютеров используют 2- или 3-уровневую кэш-память (рис. </a:t>
            </a:r>
            <a:r>
              <a:rPr lang="en-US" altLang="ru-RU" sz="2400" dirty="0">
                <a:latin typeface="Arial" panose="020B0604020202020204" pitchFamily="34" charset="0"/>
                <a:cs typeface="Arial" panose="020B0604020202020204" pitchFamily="34" charset="0"/>
              </a:rPr>
              <a:t>1</a:t>
            </a:r>
            <a:r>
              <a:rPr lang="ru-RU" altLang="ru-RU" sz="2400" dirty="0">
                <a:latin typeface="Arial" panose="020B0604020202020204" pitchFamily="34" charset="0"/>
                <a:cs typeface="Arial" panose="020B0604020202020204" pitchFamily="34" charset="0"/>
              </a:rPr>
              <a:t>). Раздельные кэш команд и кэш данных 1-го уровня размещаются внутри кристалла процессора. </a:t>
            </a:r>
          </a:p>
        </p:txBody>
      </p:sp>
    </p:spTree>
    <p:extLst>
      <p:ext uri="{BB962C8B-B14F-4D97-AF65-F5344CB8AC3E}">
        <p14:creationId xmlns:p14="http://schemas.microsoft.com/office/powerpoint/2010/main" val="3092036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Прямоугольник 1"/>
          <p:cNvSpPr>
            <a:spLocks noChangeArrowheads="1"/>
          </p:cNvSpPr>
          <p:nvPr/>
        </p:nvSpPr>
        <p:spPr bwMode="auto">
          <a:xfrm>
            <a:off x="152400" y="692150"/>
            <a:ext cx="8640763"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1813"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400" dirty="0">
                <a:latin typeface="Arial" panose="020B0604020202020204" pitchFamily="34" charset="0"/>
                <a:cs typeface="Arial" panose="020B0604020202020204" pitchFamily="34" charset="0"/>
              </a:rPr>
              <a:t>Кэш-память 2-го уровня — </a:t>
            </a:r>
            <a:r>
              <a:rPr lang="en-US" altLang="ru-RU" sz="2400" dirty="0">
                <a:latin typeface="Arial" panose="020B0604020202020204" pitchFamily="34" charset="0"/>
                <a:cs typeface="Arial" panose="020B0604020202020204" pitchFamily="34" charset="0"/>
              </a:rPr>
              <a:t>L</a:t>
            </a:r>
            <a:r>
              <a:rPr lang="ru-RU" altLang="ru-RU" sz="2400" dirty="0">
                <a:latin typeface="Arial" panose="020B0604020202020204" pitchFamily="34" charset="0"/>
                <a:cs typeface="Arial" panose="020B0604020202020204" pitchFamily="34" charset="0"/>
              </a:rPr>
              <a:t>2 (ее размер составляет 256 — 512 Кбайт) часто располагается в одном корпусе с процессором и соединяется с ним с помощью специальной локальной шины, работающей на основной или половинной частоте процессора. </a:t>
            </a:r>
            <a:endParaRPr lang="ru-RU" altLang="ru-RU" sz="2400" dirty="0" smtClean="0">
              <a:latin typeface="Arial" panose="020B0604020202020204" pitchFamily="34" charset="0"/>
              <a:cs typeface="Arial" panose="020B0604020202020204" pitchFamily="34" charset="0"/>
            </a:endParaRPr>
          </a:p>
          <a:p>
            <a:pPr algn="just" eaLnBrk="1" hangingPunct="1"/>
            <a:endParaRPr lang="ru-RU" altLang="ru-RU" sz="2400" dirty="0">
              <a:latin typeface="Arial" panose="020B0604020202020204" pitchFamily="34" charset="0"/>
              <a:cs typeface="Arial" panose="020B0604020202020204" pitchFamily="34" charset="0"/>
            </a:endParaRPr>
          </a:p>
          <a:p>
            <a:pPr algn="just" eaLnBrk="1" hangingPunct="1"/>
            <a:r>
              <a:rPr lang="ru-RU" altLang="ru-RU" sz="2400" dirty="0" smtClean="0">
                <a:latin typeface="Arial" panose="020B0604020202020204" pitchFamily="34" charset="0"/>
                <a:cs typeface="Arial" panose="020B0604020202020204" pitchFamily="34" charset="0"/>
              </a:rPr>
              <a:t>Кэш-память </a:t>
            </a:r>
            <a:r>
              <a:rPr lang="ru-RU" altLang="ru-RU" sz="2400" dirty="0">
                <a:latin typeface="Arial" panose="020B0604020202020204" pitchFamily="34" charset="0"/>
                <a:cs typeface="Arial" panose="020B0604020202020204" pitchFamily="34" charset="0"/>
              </a:rPr>
              <a:t>3-го уровня — </a:t>
            </a:r>
            <a:r>
              <a:rPr lang="en-US" altLang="ru-RU" sz="2400" dirty="0">
                <a:latin typeface="Arial" panose="020B0604020202020204" pitchFamily="34" charset="0"/>
                <a:cs typeface="Arial" panose="020B0604020202020204" pitchFamily="34" charset="0"/>
              </a:rPr>
              <a:t>L</a:t>
            </a:r>
            <a:r>
              <a:rPr lang="ru-RU" altLang="ru-RU" sz="2400" dirty="0">
                <a:latin typeface="Arial" panose="020B0604020202020204" pitchFamily="34" charset="0"/>
                <a:cs typeface="Arial" panose="020B0604020202020204" pitchFamily="34" charset="0"/>
              </a:rPr>
              <a:t>3 объемом несколько Мбайт размещается на системной плате компьютера. Обычно все содержимое кэш </a:t>
            </a:r>
            <a:r>
              <a:rPr lang="en-US" altLang="ru-RU" sz="2400" dirty="0">
                <a:latin typeface="Arial" panose="020B0604020202020204" pitchFamily="34" charset="0"/>
                <a:cs typeface="Arial" panose="020B0604020202020204" pitchFamily="34" charset="0"/>
              </a:rPr>
              <a:t>L</a:t>
            </a:r>
            <a:r>
              <a:rPr lang="ru-RU" altLang="ru-RU" sz="2400" dirty="0">
                <a:latin typeface="Arial" panose="020B0604020202020204" pitchFamily="34" charset="0"/>
                <a:cs typeface="Arial" panose="020B0604020202020204" pitchFamily="34" charset="0"/>
              </a:rPr>
              <a:t>1 находится в кэш </a:t>
            </a:r>
            <a:r>
              <a:rPr lang="en-US" altLang="ru-RU" sz="2400" dirty="0">
                <a:latin typeface="Arial" panose="020B0604020202020204" pitchFamily="34" charset="0"/>
                <a:cs typeface="Arial" panose="020B0604020202020204" pitchFamily="34" charset="0"/>
              </a:rPr>
              <a:t>L</a:t>
            </a:r>
            <a:r>
              <a:rPr lang="ru-RU" altLang="ru-RU" sz="2400" dirty="0">
                <a:latin typeface="Arial" panose="020B0604020202020204" pitchFamily="34" charset="0"/>
                <a:cs typeface="Arial" panose="020B0604020202020204" pitchFamily="34" charset="0"/>
              </a:rPr>
              <a:t>2, а все содержимое кэш </a:t>
            </a:r>
            <a:r>
              <a:rPr lang="en-US" altLang="ru-RU" sz="2400" dirty="0">
                <a:latin typeface="Arial" panose="020B0604020202020204" pitchFamily="34" charset="0"/>
                <a:cs typeface="Arial" panose="020B0604020202020204" pitchFamily="34" charset="0"/>
              </a:rPr>
              <a:t>L</a:t>
            </a:r>
            <a:r>
              <a:rPr lang="ru-RU" altLang="ru-RU" sz="2400" dirty="0">
                <a:latin typeface="Arial" panose="020B0604020202020204" pitchFamily="34" charset="0"/>
                <a:cs typeface="Arial" panose="020B0604020202020204" pitchFamily="34" charset="0"/>
              </a:rPr>
              <a:t>2 является частью кэш </a:t>
            </a:r>
            <a:r>
              <a:rPr lang="en-US" altLang="ru-RU" sz="2400" dirty="0">
                <a:latin typeface="Arial" panose="020B0604020202020204" pitchFamily="34" charset="0"/>
                <a:cs typeface="Arial" panose="020B0604020202020204" pitchFamily="34" charset="0"/>
              </a:rPr>
              <a:t>L</a:t>
            </a:r>
            <a:r>
              <a:rPr lang="ru-RU" altLang="ru-RU" sz="2400" dirty="0">
                <a:latin typeface="Arial" panose="020B0604020202020204" pitchFamily="34" charset="0"/>
                <a:cs typeface="Arial" panose="020B0604020202020204" pitchFamily="34" charset="0"/>
              </a:rPr>
              <a:t>3. </a:t>
            </a:r>
            <a:endParaRPr lang="ru-RU" altLang="ru-RU" sz="2400" dirty="0" smtClean="0">
              <a:latin typeface="Arial" panose="020B0604020202020204" pitchFamily="34" charset="0"/>
              <a:cs typeface="Arial" panose="020B0604020202020204" pitchFamily="34" charset="0"/>
            </a:endParaRPr>
          </a:p>
          <a:p>
            <a:pPr algn="just" eaLnBrk="1" hangingPunct="1"/>
            <a:endParaRPr lang="ru-RU" altLang="ru-RU" sz="2400" dirty="0" smtClean="0">
              <a:latin typeface="Arial" panose="020B0604020202020204" pitchFamily="34" charset="0"/>
              <a:cs typeface="Arial" panose="020B0604020202020204" pitchFamily="34" charset="0"/>
            </a:endParaRPr>
          </a:p>
          <a:p>
            <a:pPr algn="just" eaLnBrk="1" hangingPunct="1"/>
            <a:r>
              <a:rPr lang="ru-RU" altLang="ru-RU" sz="2400" dirty="0" smtClean="0">
                <a:latin typeface="Arial" panose="020B0604020202020204" pitchFamily="34" charset="0"/>
                <a:cs typeface="Arial" panose="020B0604020202020204" pitchFamily="34" charset="0"/>
              </a:rPr>
              <a:t>Прин­ципы </a:t>
            </a:r>
            <a:r>
              <a:rPr lang="ru-RU" altLang="ru-RU" sz="2400" dirty="0">
                <a:latin typeface="Arial" panose="020B0604020202020204" pitchFamily="34" charset="0"/>
                <a:cs typeface="Arial" panose="020B0604020202020204" pitchFamily="34" charset="0"/>
              </a:rPr>
              <a:t>построения кэш-памяти всех уровней сходны. В целом ОП вместе с кэшами всех уровней представляет собой единую систе­му памяти, непосредственно доступную процессору для чтения и записи данных, а также считывания команд программы.</a:t>
            </a:r>
          </a:p>
        </p:txBody>
      </p:sp>
    </p:spTree>
    <p:extLst>
      <p:ext uri="{BB962C8B-B14F-4D97-AF65-F5344CB8AC3E}">
        <p14:creationId xmlns:p14="http://schemas.microsoft.com/office/powerpoint/2010/main" val="2858734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Рисунок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81075"/>
            <a:ext cx="8685213"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Прямоугольник 1"/>
          <p:cNvSpPr>
            <a:spLocks noChangeArrowheads="1"/>
          </p:cNvSpPr>
          <p:nvPr/>
        </p:nvSpPr>
        <p:spPr bwMode="auto">
          <a:xfrm>
            <a:off x="323850" y="4797425"/>
            <a:ext cx="86852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2400">
                <a:latin typeface="Arial" panose="020B0604020202020204" pitchFamily="34" charset="0"/>
                <a:cs typeface="Arial" panose="020B0604020202020204" pitchFamily="34" charset="0"/>
              </a:rPr>
              <a:t>Рис. </a:t>
            </a:r>
            <a:r>
              <a:rPr lang="en-US" altLang="ru-RU" sz="2400">
                <a:latin typeface="Arial" panose="020B0604020202020204" pitchFamily="34" charset="0"/>
                <a:cs typeface="Arial" panose="020B0604020202020204" pitchFamily="34" charset="0"/>
              </a:rPr>
              <a:t>1</a:t>
            </a:r>
            <a:r>
              <a:rPr lang="ru-RU" altLang="ru-RU" sz="2400">
                <a:latin typeface="Arial" panose="020B0604020202020204" pitchFamily="34" charset="0"/>
                <a:cs typeface="Arial" panose="020B0604020202020204" pitchFamily="34" charset="0"/>
              </a:rPr>
              <a:t>.</a:t>
            </a:r>
            <a:r>
              <a:rPr lang="ru-RU" altLang="ru-RU" sz="2400" b="1">
                <a:latin typeface="Arial" panose="020B0604020202020204" pitchFamily="34" charset="0"/>
                <a:cs typeface="Arial" panose="020B0604020202020204" pitchFamily="34" charset="0"/>
              </a:rPr>
              <a:t> </a:t>
            </a:r>
            <a:r>
              <a:rPr lang="ru-RU" altLang="ru-RU" sz="2400">
                <a:latin typeface="Arial" panose="020B0604020202020204" pitchFamily="34" charset="0"/>
                <a:cs typeface="Arial" panose="020B0604020202020204" pitchFamily="34" charset="0"/>
              </a:rPr>
              <a:t>Структура памяти современных ВМ:</a:t>
            </a:r>
          </a:p>
          <a:p>
            <a:pPr algn="ctr" eaLnBrk="1" hangingPunct="1"/>
            <a:r>
              <a:rPr lang="ru-RU" altLang="ru-RU" sz="2400">
                <a:latin typeface="Arial" panose="020B0604020202020204" pitchFamily="34" charset="0"/>
                <a:cs typeface="Arial" panose="020B0604020202020204" pitchFamily="34" charset="0"/>
              </a:rPr>
              <a:t>РОН — регистры общего назначения; </a:t>
            </a:r>
            <a:r>
              <a:rPr lang="en-US" altLang="ru-RU" sz="2400">
                <a:latin typeface="Arial" panose="020B0604020202020204" pitchFamily="34" charset="0"/>
                <a:cs typeface="Arial" panose="020B0604020202020204" pitchFamily="34" charset="0"/>
              </a:rPr>
              <a:t>Li</a:t>
            </a:r>
            <a:r>
              <a:rPr lang="ru-RU" altLang="ru-RU" sz="2400">
                <a:latin typeface="Arial" panose="020B0604020202020204" pitchFamily="34" charset="0"/>
                <a:cs typeface="Arial" panose="020B0604020202020204" pitchFamily="34" charset="0"/>
              </a:rPr>
              <a:t>, </a:t>
            </a:r>
            <a:r>
              <a:rPr lang="en-US" altLang="ru-RU" sz="2400">
                <a:latin typeface="Arial" panose="020B0604020202020204" pitchFamily="34" charset="0"/>
                <a:cs typeface="Arial" panose="020B0604020202020204" pitchFamily="34" charset="0"/>
              </a:rPr>
              <a:t>L</a:t>
            </a:r>
            <a:r>
              <a:rPr lang="ru-RU" altLang="ru-RU" sz="2400">
                <a:latin typeface="Arial" panose="020B0604020202020204" pitchFamily="34" charset="0"/>
                <a:cs typeface="Arial" panose="020B0604020202020204" pitchFamily="34" charset="0"/>
              </a:rPr>
              <a:t>2, </a:t>
            </a:r>
            <a:r>
              <a:rPr lang="en-US" altLang="ru-RU" sz="2400">
                <a:latin typeface="Arial" panose="020B0604020202020204" pitchFamily="34" charset="0"/>
                <a:cs typeface="Arial" panose="020B0604020202020204" pitchFamily="34" charset="0"/>
              </a:rPr>
              <a:t>L</a:t>
            </a:r>
            <a:r>
              <a:rPr lang="ru-RU" altLang="ru-RU" sz="2400">
                <a:latin typeface="Arial" panose="020B0604020202020204" pitchFamily="34" charset="0"/>
                <a:cs typeface="Arial" panose="020B0604020202020204" pitchFamily="34" charset="0"/>
              </a:rPr>
              <a:t>3 — уровни кэш-памяти; ОЗУ — оперативное запоминающее устройство; </a:t>
            </a:r>
            <a:r>
              <a:rPr lang="en-US" altLang="ru-RU" sz="2400">
                <a:latin typeface="Arial" panose="020B0604020202020204" pitchFamily="34" charset="0"/>
                <a:cs typeface="Arial" panose="020B0604020202020204" pitchFamily="34" charset="0"/>
              </a:rPr>
              <a:t>DRAM</a:t>
            </a:r>
            <a:r>
              <a:rPr lang="ru-RU" altLang="ru-RU" sz="2400">
                <a:latin typeface="Arial" panose="020B0604020202020204" pitchFamily="34" charset="0"/>
                <a:cs typeface="Arial" panose="020B0604020202020204" pitchFamily="34" charset="0"/>
              </a:rPr>
              <a:t> — сверхбольшие интегральные схемы с динамической памятью</a:t>
            </a:r>
          </a:p>
        </p:txBody>
      </p:sp>
    </p:spTree>
    <p:extLst>
      <p:ext uri="{BB962C8B-B14F-4D97-AF65-F5344CB8AC3E}">
        <p14:creationId xmlns:p14="http://schemas.microsoft.com/office/powerpoint/2010/main" val="982439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idx="1"/>
          </p:nvPr>
        </p:nvSpPr>
        <p:spPr>
          <a:xfrm>
            <a:off x="0" y="2420938"/>
            <a:ext cx="9144000" cy="1800225"/>
          </a:xfrm>
        </p:spPr>
        <p:txBody>
          <a:bodyPr/>
          <a:lstStyle/>
          <a:p>
            <a:pPr algn="ctr">
              <a:lnSpc>
                <a:spcPct val="80000"/>
              </a:lnSpc>
              <a:buFont typeface="Wingdings" panose="05000000000000000000" pitchFamily="2" charset="2"/>
              <a:buNone/>
            </a:pPr>
            <a:r>
              <a:rPr lang="ru-RU" altLang="ru-RU" dirty="0" smtClean="0">
                <a:solidFill>
                  <a:srgbClr val="000000"/>
                </a:solidFill>
              </a:rPr>
              <a:t> </a:t>
            </a:r>
            <a:r>
              <a:rPr lang="ru-RU" altLang="ru-RU" b="1" dirty="0" smtClean="0">
                <a:solidFill>
                  <a:srgbClr val="FF0000"/>
                </a:solidFill>
              </a:rPr>
              <a:t>«CISC и RISC архитектура построения микропроцессорных систем» </a:t>
            </a:r>
            <a:endParaRPr lang="ru-RU" altLang="ru-RU" b="1" dirty="0" smtClean="0">
              <a:solidFill>
                <a:srgbClr val="FF0000"/>
              </a:solidFill>
            </a:endParaRPr>
          </a:p>
        </p:txBody>
      </p:sp>
    </p:spTree>
    <p:extLst>
      <p:ext uri="{BB962C8B-B14F-4D97-AF65-F5344CB8AC3E}">
        <p14:creationId xmlns:p14="http://schemas.microsoft.com/office/powerpoint/2010/main" val="275988261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ChangeArrowheads="1"/>
          </p:cNvSpPr>
          <p:nvPr/>
        </p:nvSpPr>
        <p:spPr bwMode="auto">
          <a:xfrm>
            <a:off x="0" y="692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ru-RU" altLang="ru-RU"/>
          </a:p>
        </p:txBody>
      </p:sp>
      <p:sp>
        <p:nvSpPr>
          <p:cNvPr id="12291" name="Rectangle 6"/>
          <p:cNvSpPr>
            <a:spLocks noChangeArrowheads="1"/>
          </p:cNvSpPr>
          <p:nvPr/>
        </p:nvSpPr>
        <p:spPr bwMode="auto">
          <a:xfrm>
            <a:off x="900113" y="476250"/>
            <a:ext cx="777557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1104900" algn="l"/>
              </a:tabLst>
              <a:defRPr>
                <a:solidFill>
                  <a:schemeClr val="tx1"/>
                </a:solidFill>
                <a:latin typeface="Verdana" panose="020B0604030504040204" pitchFamily="34" charset="0"/>
              </a:defRPr>
            </a:lvl1pPr>
            <a:lvl2pPr marL="742950" indent="-285750" eaLnBrk="0" hangingPunct="0">
              <a:tabLst>
                <a:tab pos="1104900" algn="l"/>
              </a:tabLst>
              <a:defRPr>
                <a:solidFill>
                  <a:schemeClr val="tx1"/>
                </a:solidFill>
                <a:latin typeface="Verdana" panose="020B0604030504040204" pitchFamily="34" charset="0"/>
              </a:defRPr>
            </a:lvl2pPr>
            <a:lvl3pPr marL="1143000" indent="-228600" eaLnBrk="0" hangingPunct="0">
              <a:tabLst>
                <a:tab pos="1104900" algn="l"/>
              </a:tabLst>
              <a:defRPr>
                <a:solidFill>
                  <a:schemeClr val="tx1"/>
                </a:solidFill>
                <a:latin typeface="Verdana" panose="020B0604030504040204" pitchFamily="34" charset="0"/>
              </a:defRPr>
            </a:lvl3pPr>
            <a:lvl4pPr marL="1600200" indent="-228600" eaLnBrk="0" hangingPunct="0">
              <a:tabLst>
                <a:tab pos="1104900" algn="l"/>
              </a:tabLst>
              <a:defRPr>
                <a:solidFill>
                  <a:schemeClr val="tx1"/>
                </a:solidFill>
                <a:latin typeface="Verdana" panose="020B0604030504040204" pitchFamily="34" charset="0"/>
              </a:defRPr>
            </a:lvl4pPr>
            <a:lvl5pPr marL="2057400" indent="-228600" eaLnBrk="0" hangingPunct="0">
              <a:tabLst>
                <a:tab pos="1104900" algn="l"/>
              </a:tabLst>
              <a:defRPr>
                <a:solidFill>
                  <a:schemeClr val="tx1"/>
                </a:solidFill>
                <a:latin typeface="Verdana" panose="020B0604030504040204" pitchFamily="34" charset="0"/>
              </a:defRPr>
            </a:lvl5pPr>
            <a:lvl6pPr marL="25146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6pPr>
            <a:lvl7pPr marL="29718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7pPr>
            <a:lvl8pPr marL="34290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8pPr>
            <a:lvl9pPr marL="38862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9pPr>
          </a:lstStyle>
          <a:p>
            <a:pPr algn="ctr" eaLnBrk="1" hangingPunct="1"/>
            <a:r>
              <a:rPr lang="ru-RU" altLang="ru-RU" sz="3600">
                <a:solidFill>
                  <a:srgbClr val="002060"/>
                </a:solidFill>
              </a:rPr>
              <a:t>Принципы построения микропроцессоров</a:t>
            </a:r>
          </a:p>
        </p:txBody>
      </p:sp>
      <p:sp>
        <p:nvSpPr>
          <p:cNvPr id="12292" name="Rectangle 6"/>
          <p:cNvSpPr>
            <a:spLocks noChangeArrowheads="1"/>
          </p:cNvSpPr>
          <p:nvPr/>
        </p:nvSpPr>
        <p:spPr bwMode="auto">
          <a:xfrm>
            <a:off x="323850" y="1948885"/>
            <a:ext cx="84963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531813" eaLnBrk="0" hangingPunct="0">
              <a:tabLst>
                <a:tab pos="1104900" algn="l"/>
              </a:tabLst>
              <a:defRPr>
                <a:solidFill>
                  <a:schemeClr val="tx1"/>
                </a:solidFill>
                <a:latin typeface="Verdana" panose="020B0604030504040204" pitchFamily="34" charset="0"/>
              </a:defRPr>
            </a:lvl1pPr>
            <a:lvl2pPr marL="742950" indent="-285750" eaLnBrk="0" hangingPunct="0">
              <a:tabLst>
                <a:tab pos="1104900" algn="l"/>
              </a:tabLst>
              <a:defRPr>
                <a:solidFill>
                  <a:schemeClr val="tx1"/>
                </a:solidFill>
                <a:latin typeface="Verdana" panose="020B0604030504040204" pitchFamily="34" charset="0"/>
              </a:defRPr>
            </a:lvl2pPr>
            <a:lvl3pPr marL="1143000" indent="-228600" eaLnBrk="0" hangingPunct="0">
              <a:tabLst>
                <a:tab pos="1104900" algn="l"/>
              </a:tabLst>
              <a:defRPr>
                <a:solidFill>
                  <a:schemeClr val="tx1"/>
                </a:solidFill>
                <a:latin typeface="Verdana" panose="020B0604030504040204" pitchFamily="34" charset="0"/>
              </a:defRPr>
            </a:lvl3pPr>
            <a:lvl4pPr marL="1600200" indent="-228600" eaLnBrk="0" hangingPunct="0">
              <a:tabLst>
                <a:tab pos="1104900" algn="l"/>
              </a:tabLst>
              <a:defRPr>
                <a:solidFill>
                  <a:schemeClr val="tx1"/>
                </a:solidFill>
                <a:latin typeface="Verdana" panose="020B0604030504040204" pitchFamily="34" charset="0"/>
              </a:defRPr>
            </a:lvl4pPr>
            <a:lvl5pPr marL="2057400" indent="-228600" eaLnBrk="0" hangingPunct="0">
              <a:tabLst>
                <a:tab pos="1104900" algn="l"/>
              </a:tabLst>
              <a:defRPr>
                <a:solidFill>
                  <a:schemeClr val="tx1"/>
                </a:solidFill>
                <a:latin typeface="Verdana" panose="020B0604030504040204" pitchFamily="34" charset="0"/>
              </a:defRPr>
            </a:lvl5pPr>
            <a:lvl6pPr marL="25146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6pPr>
            <a:lvl7pPr marL="29718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7pPr>
            <a:lvl8pPr marL="34290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8pPr>
            <a:lvl9pPr marL="3886200" indent="-228600" eaLnBrk="0" fontAlgn="base" hangingPunct="0">
              <a:spcBef>
                <a:spcPct val="0"/>
              </a:spcBef>
              <a:spcAft>
                <a:spcPct val="0"/>
              </a:spcAft>
              <a:tabLst>
                <a:tab pos="1104900" algn="l"/>
              </a:tabLst>
              <a:defRPr>
                <a:solidFill>
                  <a:schemeClr val="tx1"/>
                </a:solidFill>
                <a:latin typeface="Verdana" panose="020B0604030504040204" pitchFamily="34" charset="0"/>
              </a:defRPr>
            </a:lvl9pPr>
          </a:lstStyle>
          <a:p>
            <a:pPr algn="just" eaLnBrk="1" hangingPunct="1"/>
            <a:r>
              <a:rPr lang="ru-RU" altLang="ru-RU" sz="2400" dirty="0">
                <a:solidFill>
                  <a:srgbClr val="000000"/>
                </a:solidFill>
                <a:latin typeface="Arial" panose="020B0604020202020204" pitchFamily="34" charset="0"/>
                <a:cs typeface="Arial" panose="020B0604020202020204" pitchFamily="34" charset="0"/>
              </a:rPr>
              <a:t>•	процессоры с </a:t>
            </a:r>
            <a:r>
              <a:rPr lang="en-US" altLang="ru-RU" sz="2400" dirty="0">
                <a:solidFill>
                  <a:srgbClr val="000000"/>
                </a:solidFill>
                <a:latin typeface="Arial" panose="020B0604020202020204" pitchFamily="34" charset="0"/>
                <a:cs typeface="Arial" panose="020B0604020202020204" pitchFamily="34" charset="0"/>
              </a:rPr>
              <a:t>CISC-</a:t>
            </a:r>
            <a:r>
              <a:rPr lang="ru-RU" altLang="ru-RU" sz="2400" dirty="0">
                <a:solidFill>
                  <a:srgbClr val="000000"/>
                </a:solidFill>
                <a:latin typeface="Arial" panose="020B0604020202020204" pitchFamily="34" charset="0"/>
                <a:cs typeface="Arial" panose="020B0604020202020204" pitchFamily="34" charset="0"/>
              </a:rPr>
              <a:t>архитектурой, реализующие так называемую полную систему команд (</a:t>
            </a:r>
            <a:r>
              <a:rPr lang="en-US" altLang="ru-RU" sz="2400" dirty="0">
                <a:solidFill>
                  <a:srgbClr val="000000"/>
                </a:solidFill>
                <a:latin typeface="Arial" panose="020B0604020202020204" pitchFamily="34" charset="0"/>
                <a:cs typeface="Arial" panose="020B0604020202020204" pitchFamily="34" charset="0"/>
              </a:rPr>
              <a:t>Complicated Instruction Set Computer); </a:t>
            </a:r>
            <a:endParaRPr lang="ru-RU" altLang="ru-RU" sz="2400" dirty="0" smtClean="0">
              <a:solidFill>
                <a:srgbClr val="000000"/>
              </a:solidFill>
              <a:latin typeface="Arial" panose="020B0604020202020204" pitchFamily="34" charset="0"/>
              <a:cs typeface="Arial" panose="020B0604020202020204" pitchFamily="34" charset="0"/>
            </a:endParaRPr>
          </a:p>
          <a:p>
            <a:pPr algn="just" eaLnBrk="1" hangingPunct="1"/>
            <a:endParaRPr lang="en-US" altLang="ru-RU" sz="2400" dirty="0">
              <a:solidFill>
                <a:srgbClr val="000000"/>
              </a:solidFill>
              <a:latin typeface="Arial" panose="020B0604020202020204" pitchFamily="34" charset="0"/>
              <a:cs typeface="Arial" panose="020B0604020202020204" pitchFamily="34" charset="0"/>
            </a:endParaRPr>
          </a:p>
          <a:p>
            <a:pPr algn="just" eaLnBrk="1" hangingPunct="1"/>
            <a:r>
              <a:rPr lang="en-US" altLang="ru-RU" sz="2400" dirty="0">
                <a:solidFill>
                  <a:srgbClr val="000000"/>
                </a:solidFill>
                <a:latin typeface="Arial" panose="020B0604020202020204" pitchFamily="34" charset="0"/>
                <a:cs typeface="Arial" panose="020B0604020202020204" pitchFamily="34" charset="0"/>
              </a:rPr>
              <a:t>•	</a:t>
            </a:r>
            <a:r>
              <a:rPr lang="ru-RU" altLang="ru-RU" sz="2400" dirty="0">
                <a:solidFill>
                  <a:srgbClr val="000000"/>
                </a:solidFill>
                <a:latin typeface="Arial" panose="020B0604020202020204" pitchFamily="34" charset="0"/>
                <a:cs typeface="Arial" panose="020B0604020202020204" pitchFamily="34" charset="0"/>
              </a:rPr>
              <a:t>процессоры с </a:t>
            </a:r>
            <a:r>
              <a:rPr lang="en-US" altLang="ru-RU" sz="2400" dirty="0">
                <a:solidFill>
                  <a:srgbClr val="000000"/>
                </a:solidFill>
                <a:latin typeface="Arial" panose="020B0604020202020204" pitchFamily="34" charset="0"/>
                <a:cs typeface="Arial" panose="020B0604020202020204" pitchFamily="34" charset="0"/>
              </a:rPr>
              <a:t>RISC-</a:t>
            </a:r>
            <a:r>
              <a:rPr lang="ru-RU" altLang="ru-RU" sz="2400" dirty="0">
                <a:solidFill>
                  <a:srgbClr val="000000"/>
                </a:solidFill>
                <a:latin typeface="Arial" panose="020B0604020202020204" pitchFamily="34" charset="0"/>
                <a:cs typeface="Arial" panose="020B0604020202020204" pitchFamily="34" charset="0"/>
              </a:rPr>
              <a:t>архитектурой, реализующие сокращенную систему </a:t>
            </a:r>
            <a:r>
              <a:rPr lang="ru-RU" altLang="ru-RU" sz="2400" dirty="0" smtClean="0">
                <a:solidFill>
                  <a:srgbClr val="000000"/>
                </a:solidFill>
                <a:latin typeface="Arial" panose="020B0604020202020204" pitchFamily="34" charset="0"/>
                <a:cs typeface="Arial" panose="020B0604020202020204" pitchFamily="34" charset="0"/>
              </a:rPr>
              <a:t>команд </a:t>
            </a:r>
            <a:r>
              <a:rPr lang="ru-RU" altLang="ru-RU" sz="2400" dirty="0">
                <a:solidFill>
                  <a:srgbClr val="000000"/>
                </a:solidFill>
                <a:latin typeface="Arial" panose="020B0604020202020204" pitchFamily="34" charset="0"/>
                <a:cs typeface="Arial" panose="020B0604020202020204" pitchFamily="34" charset="0"/>
              </a:rPr>
              <a:t>(</a:t>
            </a:r>
            <a:r>
              <a:rPr lang="en-US" altLang="ru-RU" sz="2400" dirty="0">
                <a:solidFill>
                  <a:srgbClr val="000000"/>
                </a:solidFill>
                <a:latin typeface="Arial" panose="020B0604020202020204" pitchFamily="34" charset="0"/>
                <a:cs typeface="Arial" panose="020B0604020202020204" pitchFamily="34" charset="0"/>
              </a:rPr>
              <a:t>Reduced Instruction Set Computer).</a:t>
            </a:r>
          </a:p>
        </p:txBody>
      </p:sp>
    </p:spTree>
    <p:extLst>
      <p:ext uri="{BB962C8B-B14F-4D97-AF65-F5344CB8AC3E}">
        <p14:creationId xmlns:p14="http://schemas.microsoft.com/office/powerpoint/2010/main" val="392102337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490"/>
          <p:cNvSpPr>
            <a:spLocks noChangeArrowheads="1"/>
          </p:cNvSpPr>
          <p:nvPr/>
        </p:nvSpPr>
        <p:spPr bwMode="auto">
          <a:xfrm>
            <a:off x="323850" y="1785938"/>
            <a:ext cx="84963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531813"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400">
                <a:solidFill>
                  <a:srgbClr val="FF0000"/>
                </a:solidFill>
                <a:latin typeface="Arial" panose="020B0604020202020204" pitchFamily="34" charset="0"/>
                <a:cs typeface="Arial" panose="020B0604020202020204" pitchFamily="34" charset="0"/>
              </a:rPr>
              <a:t>CISC-процессоры</a:t>
            </a:r>
            <a:r>
              <a:rPr lang="ru-RU" altLang="ru-RU" sz="2400">
                <a:solidFill>
                  <a:srgbClr val="000000"/>
                </a:solidFill>
                <a:latin typeface="Arial" panose="020B0604020202020204" pitchFamily="34" charset="0"/>
                <a:cs typeface="Arial" panose="020B0604020202020204" pitchFamily="34" charset="0"/>
              </a:rPr>
              <a:t> выполняют большой набор </a:t>
            </a:r>
            <a:r>
              <a:rPr lang="ru-RU" altLang="ru-RU" sz="2400" i="1">
                <a:solidFill>
                  <a:srgbClr val="000000"/>
                </a:solidFill>
                <a:latin typeface="Arial" panose="020B0604020202020204" pitchFamily="34" charset="0"/>
                <a:cs typeface="Arial" panose="020B0604020202020204" pitchFamily="34" charset="0"/>
              </a:rPr>
              <a:t>команд</a:t>
            </a:r>
            <a:r>
              <a:rPr lang="ru-RU" altLang="ru-RU" sz="2400">
                <a:solidFill>
                  <a:srgbClr val="000000"/>
                </a:solidFill>
                <a:latin typeface="Arial" panose="020B0604020202020204" pitchFamily="34" charset="0"/>
                <a:cs typeface="Arial" panose="020B0604020202020204" pitchFamily="34" charset="0"/>
              </a:rPr>
              <a:t> с развитыми возможностями адресации, давая разработчику возможность выбрать наиболее подходящую </a:t>
            </a:r>
            <a:r>
              <a:rPr lang="ru-RU" altLang="ru-RU" sz="2400" i="1">
                <a:solidFill>
                  <a:srgbClr val="000000"/>
                </a:solidFill>
                <a:latin typeface="Arial" panose="020B0604020202020204" pitchFamily="34" charset="0"/>
                <a:cs typeface="Arial" panose="020B0604020202020204" pitchFamily="34" charset="0"/>
              </a:rPr>
              <a:t>команду</a:t>
            </a:r>
            <a:r>
              <a:rPr lang="ru-RU" altLang="ru-RU" sz="2400">
                <a:solidFill>
                  <a:srgbClr val="000000"/>
                </a:solidFill>
                <a:latin typeface="Arial" panose="020B0604020202020204" pitchFamily="34" charset="0"/>
                <a:cs typeface="Arial" panose="020B0604020202020204" pitchFamily="34" charset="0"/>
              </a:rPr>
              <a:t> для выполнения необходимой операции.</a:t>
            </a:r>
          </a:p>
        </p:txBody>
      </p:sp>
      <p:sp>
        <p:nvSpPr>
          <p:cNvPr id="2" name="Прямоугольник 1"/>
          <p:cNvSpPr/>
          <p:nvPr/>
        </p:nvSpPr>
        <p:spPr>
          <a:xfrm>
            <a:off x="611560" y="4725144"/>
            <a:ext cx="8064896" cy="1569660"/>
          </a:xfrm>
          <a:prstGeom prst="rect">
            <a:avLst/>
          </a:prstGeom>
        </p:spPr>
        <p:txBody>
          <a:bodyPr wrap="square">
            <a:spAutoFit/>
          </a:bodyPr>
          <a:lstStyle/>
          <a:p>
            <a:pPr indent="450215" algn="just">
              <a:spcAft>
                <a:spcPts val="0"/>
              </a:spcAft>
            </a:pP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К </a:t>
            </a:r>
            <a:r>
              <a:rPr lang="ru-RU" sz="2400" i="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МК</a:t>
            </a: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с CISC-архитектурой относятся </a:t>
            </a:r>
            <a:r>
              <a:rPr lang="ru-RU" sz="2400" i="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МК</a:t>
            </a: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фирмы </a:t>
            </a:r>
            <a:r>
              <a:rPr lang="ru-RU" sz="2400"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Intel</a:t>
            </a: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с ядром MCS-51, которые поддерживаются в настоящее время целым рядом производителей, </a:t>
            </a:r>
            <a:r>
              <a:rPr lang="ru-RU" sz="2400" i="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МК</a:t>
            </a: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семейств НС05, НС08 и НС11 фирмы </a:t>
            </a:r>
            <a:r>
              <a:rPr lang="ru-RU" sz="2400"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Motorola</a:t>
            </a: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и ряд других.</a:t>
            </a:r>
            <a:endParaRPr lang="ru-RU" sz="1600" dirty="0">
              <a:solidFill>
                <a:srgbClr val="0070C0"/>
              </a:solidFill>
              <a:effectLst/>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3687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50825" y="1484313"/>
            <a:ext cx="864235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531813"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400">
                <a:solidFill>
                  <a:srgbClr val="000000"/>
                </a:solidFill>
                <a:latin typeface="Arial" panose="020B0604020202020204" pitchFamily="34" charset="0"/>
                <a:cs typeface="Arial" panose="020B0604020202020204" pitchFamily="34" charset="0"/>
              </a:rPr>
              <a:t>В процессорах с </a:t>
            </a:r>
            <a:r>
              <a:rPr lang="ru-RU" altLang="ru-RU" sz="2400">
                <a:solidFill>
                  <a:srgbClr val="FF0000"/>
                </a:solidFill>
                <a:latin typeface="Arial" panose="020B0604020202020204" pitchFamily="34" charset="0"/>
                <a:cs typeface="Arial" panose="020B0604020202020204" pitchFamily="34" charset="0"/>
              </a:rPr>
              <a:t>RISC-архитектурой</a:t>
            </a:r>
            <a:r>
              <a:rPr lang="ru-RU" altLang="ru-RU" sz="2400">
                <a:solidFill>
                  <a:srgbClr val="000000"/>
                </a:solidFill>
                <a:latin typeface="Arial" panose="020B0604020202020204" pitchFamily="34" charset="0"/>
                <a:cs typeface="Arial" panose="020B0604020202020204" pitchFamily="34" charset="0"/>
              </a:rPr>
              <a:t> набор исполняемых </a:t>
            </a:r>
            <a:r>
              <a:rPr lang="ru-RU" altLang="ru-RU" sz="2400" i="1">
                <a:solidFill>
                  <a:srgbClr val="000000"/>
                </a:solidFill>
                <a:latin typeface="Arial" panose="020B0604020202020204" pitchFamily="34" charset="0"/>
                <a:cs typeface="Arial" panose="020B0604020202020204" pitchFamily="34" charset="0"/>
              </a:rPr>
              <a:t>команд</a:t>
            </a:r>
            <a:r>
              <a:rPr lang="ru-RU" altLang="ru-RU" sz="2400">
                <a:solidFill>
                  <a:srgbClr val="000000"/>
                </a:solidFill>
                <a:latin typeface="Arial" panose="020B0604020202020204" pitchFamily="34" charset="0"/>
                <a:cs typeface="Arial" panose="020B0604020202020204" pitchFamily="34" charset="0"/>
              </a:rPr>
              <a:t> сокращен до минимума. Для реализации более сложных операций приходится комбинировать </a:t>
            </a:r>
            <a:r>
              <a:rPr lang="ru-RU" altLang="ru-RU" sz="2400" i="1">
                <a:solidFill>
                  <a:srgbClr val="000000"/>
                </a:solidFill>
                <a:latin typeface="Arial" panose="020B0604020202020204" pitchFamily="34" charset="0"/>
                <a:cs typeface="Arial" panose="020B0604020202020204" pitchFamily="34" charset="0"/>
              </a:rPr>
              <a:t>команды</a:t>
            </a:r>
            <a:r>
              <a:rPr lang="ru-RU" altLang="ru-RU" sz="2400">
                <a:solidFill>
                  <a:srgbClr val="000000"/>
                </a:solidFill>
                <a:latin typeface="Arial" panose="020B0604020202020204" pitchFamily="34" charset="0"/>
                <a:cs typeface="Arial" panose="020B0604020202020204" pitchFamily="34" charset="0"/>
              </a:rPr>
              <a:t>. При этом все </a:t>
            </a:r>
            <a:r>
              <a:rPr lang="ru-RU" altLang="ru-RU" sz="2400" i="1">
                <a:solidFill>
                  <a:srgbClr val="000000"/>
                </a:solidFill>
                <a:latin typeface="Arial" panose="020B0604020202020204" pitchFamily="34" charset="0"/>
                <a:cs typeface="Arial" panose="020B0604020202020204" pitchFamily="34" charset="0"/>
              </a:rPr>
              <a:t>команды</a:t>
            </a:r>
            <a:r>
              <a:rPr lang="ru-RU" altLang="ru-RU" sz="2400">
                <a:solidFill>
                  <a:srgbClr val="000000"/>
                </a:solidFill>
                <a:latin typeface="Arial" panose="020B0604020202020204" pitchFamily="34" charset="0"/>
                <a:cs typeface="Arial" panose="020B0604020202020204" pitchFamily="34" charset="0"/>
              </a:rPr>
              <a:t> имеют формат фиксированной длины (например, 12, 14 или 16 бит), выборка </a:t>
            </a:r>
            <a:r>
              <a:rPr lang="ru-RU" altLang="ru-RU" sz="2400" i="1">
                <a:solidFill>
                  <a:srgbClr val="000000"/>
                </a:solidFill>
                <a:latin typeface="Arial" panose="020B0604020202020204" pitchFamily="34" charset="0"/>
                <a:cs typeface="Arial" panose="020B0604020202020204" pitchFamily="34" charset="0"/>
              </a:rPr>
              <a:t>команды</a:t>
            </a:r>
            <a:r>
              <a:rPr lang="ru-RU" altLang="ru-RU" sz="2400">
                <a:solidFill>
                  <a:srgbClr val="000000"/>
                </a:solidFill>
                <a:latin typeface="Arial" panose="020B0604020202020204" pitchFamily="34" charset="0"/>
                <a:cs typeface="Arial" panose="020B0604020202020204" pitchFamily="34" charset="0"/>
              </a:rPr>
              <a:t> из памяти и ее исполнение осуществляется за один цикл (такт) синхронизации.</a:t>
            </a:r>
          </a:p>
        </p:txBody>
      </p:sp>
      <p:sp>
        <p:nvSpPr>
          <p:cNvPr id="14339"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 name="Прямоугольник 1"/>
          <p:cNvSpPr/>
          <p:nvPr/>
        </p:nvSpPr>
        <p:spPr>
          <a:xfrm>
            <a:off x="279152" y="5195879"/>
            <a:ext cx="8397304" cy="830997"/>
          </a:xfrm>
          <a:prstGeom prst="rect">
            <a:avLst/>
          </a:prstGeom>
        </p:spPr>
        <p:txBody>
          <a:bodyPr wrap="square">
            <a:spAutoFit/>
          </a:bodyPr>
          <a:lstStyle/>
          <a:p>
            <a:pPr indent="450215" algn="just">
              <a:spcAft>
                <a:spcPts val="0"/>
              </a:spcAft>
            </a:pP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К </a:t>
            </a:r>
            <a:r>
              <a:rPr lang="ru-RU" sz="2400" i="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МК</a:t>
            </a: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с RISC-процессором относятся </a:t>
            </a:r>
            <a:r>
              <a:rPr lang="ru-RU" sz="2400" i="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МК</a:t>
            </a: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AVR фирмы </a:t>
            </a:r>
            <a:r>
              <a:rPr lang="ru-RU" sz="2400"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Atmel</a:t>
            </a: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a:t>
            </a:r>
            <a:r>
              <a:rPr lang="ru-RU" sz="2400" i="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МК</a:t>
            </a: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PIC16 и PIC17 фирмы </a:t>
            </a:r>
            <a:r>
              <a:rPr lang="ru-RU" sz="2400"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Microchip</a:t>
            </a:r>
            <a:r>
              <a:rPr lang="ru-RU"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и другие.</a:t>
            </a:r>
            <a:endParaRPr lang="ru-RU" sz="1600" dirty="0">
              <a:solidFill>
                <a:srgbClr val="0070C0"/>
              </a:solidFill>
              <a:effectLst/>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2686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9512" y="116632"/>
            <a:ext cx="8784976"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0850" algn="l" defTabSz="914400" rtl="0" eaLnBrk="0" fontAlgn="base" latinLnBrk="0" hangingPunct="0">
              <a:lnSpc>
                <a:spcPct val="100000"/>
              </a:lnSpc>
              <a:spcBef>
                <a:spcPct val="0"/>
              </a:spcBef>
              <a:spcAft>
                <a:spcPct val="0"/>
              </a:spcAft>
              <a:buClrTx/>
              <a:buSzTx/>
              <a:buFontTx/>
              <a:buNone/>
              <a:tabLst/>
            </a:pPr>
            <a:r>
              <a:rPr kumimoji="0" lang="ru-RU" altLang="ru-RU"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Южный мост расположен на системной плате рядом с разъёмами оперативной памяти и разъёмом AGP или PCI – E. Южный мост связывает медленные устройства и с помощью северного моста эти же устройства связывает с процессором и оперативной памятью. Обычно на материнской плате и северный, и южный мосты состоят из двух отдельных микросхем, которые и образуют чипсет. Микросхема южного моста зачастую также охлаждается радиатором, особенно это часто это встречается на новых материнских платах. </a:t>
            </a:r>
            <a:endParaRPr kumimoji="0" lang="ru-RU" altLang="ru-RU" sz="600" b="0" i="0" u="none" strike="noStrike" cap="none" normalizeH="0" baseline="0" dirty="0" smtClean="0">
              <a:ln>
                <a:noFill/>
              </a:ln>
              <a:solidFill>
                <a:schemeClr val="tx1"/>
              </a:solidFill>
              <a:effectLst/>
              <a:latin typeface="Arial" panose="020B0604020202020204" pitchFamily="34" charset="0"/>
            </a:endParaRPr>
          </a:p>
          <a:p>
            <a:pPr marL="0" marR="0" lvl="0" indent="45085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pic>
        <p:nvPicPr>
          <p:cNvPr id="36865" name="Picture 1" descr="Южный мос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7128792" cy="534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5223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9"/>
          <p:cNvSpPr>
            <a:spLocks noChangeArrowheads="1"/>
          </p:cNvSpPr>
          <p:nvPr/>
        </p:nvSpPr>
        <p:spPr bwMode="auto">
          <a:xfrm>
            <a:off x="611188" y="2168059"/>
            <a:ext cx="7993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2400" b="1" dirty="0" smtClean="0">
                <a:solidFill>
                  <a:srgbClr val="FF0000"/>
                </a:solidFill>
              </a:rPr>
              <a:t> </a:t>
            </a:r>
            <a:r>
              <a:rPr lang="ru-RU" altLang="ru-RU" sz="2400" b="1" dirty="0">
                <a:solidFill>
                  <a:srgbClr val="FF0000"/>
                </a:solidFill>
              </a:rPr>
              <a:t>«</a:t>
            </a:r>
            <a:r>
              <a:rPr lang="ru-RU" altLang="ru-RU" sz="2800" b="1" dirty="0" err="1">
                <a:solidFill>
                  <a:srgbClr val="FF0000"/>
                </a:solidFill>
              </a:rPr>
              <a:t>КЭШ-память</a:t>
            </a:r>
            <a:r>
              <a:rPr lang="ru-RU" altLang="ru-RU" sz="2800" b="1" dirty="0">
                <a:solidFill>
                  <a:srgbClr val="FF0000"/>
                </a:solidFill>
              </a:rPr>
              <a:t>»</a:t>
            </a:r>
          </a:p>
        </p:txBody>
      </p:sp>
    </p:spTree>
    <p:extLst>
      <p:ext uri="{BB962C8B-B14F-4D97-AF65-F5344CB8AC3E}">
        <p14:creationId xmlns:p14="http://schemas.microsoft.com/office/powerpoint/2010/main" val="75338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0" y="0"/>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2800">
                <a:solidFill>
                  <a:srgbClr val="000000"/>
                </a:solidFill>
              </a:rPr>
              <a:t>Типовые значения кэш-памяти рабочих станций и серверов</a:t>
            </a:r>
          </a:p>
        </p:txBody>
      </p:sp>
      <p:sp>
        <p:nvSpPr>
          <p:cNvPr id="16387"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graphicFrame>
        <p:nvGraphicFramePr>
          <p:cNvPr id="2" name="Таблица 1"/>
          <p:cNvGraphicFramePr>
            <a:graphicFrameLocks noGrp="1"/>
          </p:cNvGraphicFramePr>
          <p:nvPr/>
        </p:nvGraphicFramePr>
        <p:xfrm>
          <a:off x="0" y="1125538"/>
          <a:ext cx="9144000" cy="5646754"/>
        </p:xfrm>
        <a:graphic>
          <a:graphicData uri="http://schemas.openxmlformats.org/drawingml/2006/table">
            <a:tbl>
              <a:tblPr>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447866">
                <a:tc>
                  <a:txBody>
                    <a:bodyPr/>
                    <a:lstStyle/>
                    <a:p>
                      <a:pPr hangingPunct="0">
                        <a:spcAft>
                          <a:spcPts val="0"/>
                        </a:spcAft>
                      </a:pPr>
                      <a:r>
                        <a:rPr lang="ru-RU" sz="2800" dirty="0">
                          <a:effectLst/>
                        </a:rPr>
                        <a:t>Размер блока (строки) </a:t>
                      </a:r>
                      <a:endParaRPr lang="ru-RU" sz="2800" dirty="0">
                        <a:effectLst/>
                        <a:latin typeface="Times New Roman"/>
                        <a:ea typeface="Times New Roman"/>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hangingPunct="0">
                        <a:spcAft>
                          <a:spcPts val="0"/>
                        </a:spcAft>
                      </a:pPr>
                      <a:r>
                        <a:rPr lang="ru-RU" sz="2800">
                          <a:effectLst/>
                        </a:rPr>
                        <a:t>4-128 байт </a:t>
                      </a:r>
                      <a:endParaRPr lang="ru-RU" sz="2800">
                        <a:effectLst/>
                        <a:latin typeface="Times New Roman"/>
                        <a:ea typeface="Times New Roman"/>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299181">
                <a:tc>
                  <a:txBody>
                    <a:bodyPr/>
                    <a:lstStyle/>
                    <a:p>
                      <a:pPr hangingPunct="0">
                        <a:spcAft>
                          <a:spcPts val="0"/>
                        </a:spcAft>
                      </a:pPr>
                      <a:r>
                        <a:rPr lang="ru-RU" sz="2800" dirty="0">
                          <a:effectLst/>
                        </a:rPr>
                        <a:t>Время попадания (</a:t>
                      </a:r>
                      <a:r>
                        <a:rPr lang="ru-RU" sz="2800" dirty="0" err="1">
                          <a:effectLst/>
                        </a:rPr>
                        <a:t>hit</a:t>
                      </a:r>
                      <a:r>
                        <a:rPr lang="ru-RU" sz="2800" dirty="0">
                          <a:effectLst/>
                        </a:rPr>
                        <a:t> </a:t>
                      </a:r>
                      <a:r>
                        <a:rPr lang="ru-RU" sz="2800" dirty="0" err="1">
                          <a:effectLst/>
                        </a:rPr>
                        <a:t>time</a:t>
                      </a:r>
                      <a:r>
                        <a:rPr lang="ru-RU" sz="2800" dirty="0">
                          <a:effectLst/>
                        </a:rPr>
                        <a:t>) </a:t>
                      </a:r>
                      <a:endParaRPr lang="ru-RU" sz="2800" dirty="0">
                        <a:effectLst/>
                        <a:latin typeface="Times New Roman"/>
                        <a:ea typeface="Times New Roman"/>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hangingPunct="0">
                        <a:spcAft>
                          <a:spcPts val="0"/>
                        </a:spcAft>
                      </a:pPr>
                      <a:r>
                        <a:rPr lang="ru-RU" sz="2800" dirty="0">
                          <a:effectLst/>
                        </a:rPr>
                        <a:t>1-4 такта синхронизации</a:t>
                      </a:r>
                      <a:br>
                        <a:rPr lang="ru-RU" sz="2800" dirty="0">
                          <a:effectLst/>
                        </a:rPr>
                      </a:br>
                      <a:r>
                        <a:rPr lang="ru-RU" sz="2800" dirty="0">
                          <a:effectLst/>
                        </a:rPr>
                        <a:t>(обычно 1 такт) </a:t>
                      </a:r>
                      <a:endParaRPr lang="ru-RU" sz="2800" dirty="0">
                        <a:effectLst/>
                        <a:latin typeface="Times New Roman"/>
                        <a:ea typeface="Times New Roman"/>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79353">
                <a:tc>
                  <a:txBody>
                    <a:bodyPr/>
                    <a:lstStyle/>
                    <a:p>
                      <a:pPr hangingPunct="0">
                        <a:spcAft>
                          <a:spcPts val="0"/>
                        </a:spcAft>
                      </a:pPr>
                      <a:r>
                        <a:rPr lang="ru-RU" sz="2800" dirty="0">
                          <a:effectLst/>
                        </a:rPr>
                        <a:t>Потери при промахе (</a:t>
                      </a:r>
                      <a:r>
                        <a:rPr lang="ru-RU" sz="2800" dirty="0" err="1">
                          <a:effectLst/>
                        </a:rPr>
                        <a:t>miss</a:t>
                      </a:r>
                      <a:r>
                        <a:rPr lang="ru-RU" sz="2800" dirty="0">
                          <a:effectLst/>
                        </a:rPr>
                        <a:t> </a:t>
                      </a:r>
                      <a:r>
                        <a:rPr lang="ru-RU" sz="2800" dirty="0" err="1">
                          <a:effectLst/>
                        </a:rPr>
                        <a:t>penalty</a:t>
                      </a:r>
                      <a:r>
                        <a:rPr lang="ru-RU" sz="2800" dirty="0">
                          <a:effectLst/>
                        </a:rPr>
                        <a:t>)</a:t>
                      </a:r>
                      <a:br>
                        <a:rPr lang="ru-RU" sz="2800" dirty="0">
                          <a:effectLst/>
                        </a:rPr>
                      </a:br>
                      <a:r>
                        <a:rPr lang="ru-RU" sz="2800" dirty="0">
                          <a:effectLst/>
                        </a:rPr>
                        <a:t>(Время доступа - </a:t>
                      </a:r>
                      <a:r>
                        <a:rPr lang="ru-RU" sz="2800" dirty="0" err="1">
                          <a:effectLst/>
                        </a:rPr>
                        <a:t>access</a:t>
                      </a:r>
                      <a:r>
                        <a:rPr lang="ru-RU" sz="2800" dirty="0">
                          <a:effectLst/>
                        </a:rPr>
                        <a:t> </a:t>
                      </a:r>
                      <a:r>
                        <a:rPr lang="ru-RU" sz="2800" dirty="0" err="1">
                          <a:effectLst/>
                        </a:rPr>
                        <a:t>time</a:t>
                      </a:r>
                      <a:r>
                        <a:rPr lang="ru-RU" sz="2800" dirty="0">
                          <a:effectLst/>
                        </a:rPr>
                        <a:t>)</a:t>
                      </a:r>
                      <a:br>
                        <a:rPr lang="ru-RU" sz="2800" dirty="0">
                          <a:effectLst/>
                        </a:rPr>
                      </a:br>
                      <a:r>
                        <a:rPr lang="ru-RU" sz="2800" dirty="0">
                          <a:effectLst/>
                        </a:rPr>
                        <a:t>(Время пересылки - </a:t>
                      </a:r>
                      <a:r>
                        <a:rPr lang="ru-RU" sz="2800" dirty="0" err="1">
                          <a:effectLst/>
                        </a:rPr>
                        <a:t>transfer</a:t>
                      </a:r>
                      <a:r>
                        <a:rPr lang="ru-RU" sz="2800" dirty="0">
                          <a:effectLst/>
                        </a:rPr>
                        <a:t> </a:t>
                      </a:r>
                      <a:r>
                        <a:rPr lang="ru-RU" sz="2800" dirty="0" err="1">
                          <a:effectLst/>
                        </a:rPr>
                        <a:t>time</a:t>
                      </a:r>
                      <a:r>
                        <a:rPr lang="ru-RU" sz="2800" dirty="0">
                          <a:effectLst/>
                        </a:rPr>
                        <a:t>) </a:t>
                      </a:r>
                      <a:endParaRPr lang="ru-RU" sz="2800" dirty="0">
                        <a:effectLst/>
                        <a:latin typeface="Times New Roman"/>
                        <a:ea typeface="Times New Roman"/>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hangingPunct="0">
                        <a:spcAft>
                          <a:spcPts val="0"/>
                        </a:spcAft>
                      </a:pPr>
                      <a:r>
                        <a:rPr lang="ru-RU" sz="2800" dirty="0">
                          <a:effectLst/>
                        </a:rPr>
                        <a:t>8-32 такта синхронизации</a:t>
                      </a:r>
                      <a:br>
                        <a:rPr lang="ru-RU" sz="2800" dirty="0">
                          <a:effectLst/>
                        </a:rPr>
                      </a:br>
                      <a:r>
                        <a:rPr lang="ru-RU" sz="2800" dirty="0">
                          <a:effectLst/>
                        </a:rPr>
                        <a:t>(6-10 тактов синхронизации)</a:t>
                      </a:r>
                      <a:br>
                        <a:rPr lang="ru-RU" sz="2800" dirty="0">
                          <a:effectLst/>
                        </a:rPr>
                      </a:br>
                      <a:r>
                        <a:rPr lang="ru-RU" sz="2800" dirty="0">
                          <a:effectLst/>
                        </a:rPr>
                        <a:t>(2-22 такта синхронизации) </a:t>
                      </a:r>
                      <a:endParaRPr lang="ru-RU" sz="2800" dirty="0">
                        <a:effectLst/>
                        <a:latin typeface="Times New Roman"/>
                        <a:ea typeface="Times New Roman"/>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72471">
                <a:tc>
                  <a:txBody>
                    <a:bodyPr/>
                    <a:lstStyle/>
                    <a:p>
                      <a:pPr hangingPunct="0">
                        <a:spcAft>
                          <a:spcPts val="0"/>
                        </a:spcAft>
                      </a:pPr>
                      <a:r>
                        <a:rPr lang="ru-RU" sz="2800">
                          <a:effectLst/>
                        </a:rPr>
                        <a:t>Доля промахов (miss rate) </a:t>
                      </a:r>
                      <a:endParaRPr lang="ru-RU" sz="2800">
                        <a:effectLst/>
                        <a:latin typeface="Times New Roman"/>
                        <a:ea typeface="Times New Roman"/>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hangingPunct="0">
                        <a:spcAft>
                          <a:spcPts val="0"/>
                        </a:spcAft>
                      </a:pPr>
                      <a:r>
                        <a:rPr lang="ru-RU" sz="2800" dirty="0">
                          <a:effectLst/>
                        </a:rPr>
                        <a:t>1%-20% </a:t>
                      </a:r>
                      <a:endParaRPr lang="ru-RU" sz="2800" dirty="0">
                        <a:effectLst/>
                        <a:latin typeface="Times New Roman"/>
                        <a:ea typeface="Times New Roman"/>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7866">
                <a:tc>
                  <a:txBody>
                    <a:bodyPr/>
                    <a:lstStyle/>
                    <a:p>
                      <a:pPr hangingPunct="0">
                        <a:spcAft>
                          <a:spcPts val="0"/>
                        </a:spcAft>
                      </a:pPr>
                      <a:r>
                        <a:rPr lang="ru-RU" sz="2800">
                          <a:effectLst/>
                        </a:rPr>
                        <a:t>Размер кэш-памяти </a:t>
                      </a:r>
                      <a:endParaRPr lang="ru-RU" sz="2800">
                        <a:effectLst/>
                        <a:latin typeface="Times New Roman"/>
                        <a:ea typeface="Times New Roman"/>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hangingPunct="0">
                        <a:spcAft>
                          <a:spcPts val="0"/>
                        </a:spcAft>
                      </a:pPr>
                      <a:r>
                        <a:rPr lang="ru-RU" sz="2800" dirty="0">
                          <a:effectLst/>
                        </a:rPr>
                        <a:t>4 Кбайт - 16 Мбайт </a:t>
                      </a:r>
                      <a:endParaRPr lang="ru-RU" sz="2800" dirty="0">
                        <a:effectLst/>
                        <a:latin typeface="Times New Roman"/>
                        <a:ea typeface="Times New Roman"/>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021653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0" y="1939925"/>
            <a:ext cx="91440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531813" algn="just">
              <a:defRPr/>
            </a:pPr>
            <a:r>
              <a:rPr lang="ru-RU" sz="2400" dirty="0">
                <a:solidFill>
                  <a:srgbClr val="000000"/>
                </a:solidFill>
              </a:rPr>
              <a:t>1. Если каждый блок основной памяти имеет только одно фиксированное место, на котором он может появиться в кэш-памяти, то такая кэш-память называется кэшем с пря-</a:t>
            </a:r>
            <a:r>
              <a:rPr lang="ru-RU" sz="2400" dirty="0" err="1">
                <a:solidFill>
                  <a:srgbClr val="000000"/>
                </a:solidFill>
              </a:rPr>
              <a:t>мым</a:t>
            </a:r>
            <a:r>
              <a:rPr lang="ru-RU" sz="2400" dirty="0">
                <a:solidFill>
                  <a:srgbClr val="000000"/>
                </a:solidFill>
              </a:rPr>
              <a:t> отображением (</a:t>
            </a:r>
            <a:r>
              <a:rPr lang="ru-RU" sz="2400" dirty="0" err="1">
                <a:solidFill>
                  <a:srgbClr val="000000"/>
                </a:solidFill>
              </a:rPr>
              <a:t>direct</a:t>
            </a:r>
            <a:r>
              <a:rPr lang="ru-RU" sz="2400" dirty="0">
                <a:solidFill>
                  <a:srgbClr val="000000"/>
                </a:solidFill>
              </a:rPr>
              <a:t> </a:t>
            </a:r>
            <a:r>
              <a:rPr lang="ru-RU" sz="2400" dirty="0" err="1">
                <a:solidFill>
                  <a:srgbClr val="000000"/>
                </a:solidFill>
              </a:rPr>
              <a:t>mapped</a:t>
            </a:r>
            <a:r>
              <a:rPr lang="ru-RU" sz="2400" dirty="0">
                <a:solidFill>
                  <a:srgbClr val="000000"/>
                </a:solidFill>
              </a:rPr>
              <a:t>).</a:t>
            </a:r>
          </a:p>
          <a:p>
            <a:pPr algn="ctr">
              <a:defRPr/>
            </a:pPr>
            <a:r>
              <a:rPr lang="ru-RU" sz="2400" dirty="0">
                <a:solidFill>
                  <a:srgbClr val="0070C0"/>
                </a:solidFill>
              </a:rPr>
              <a:t>(адрес блока кэш-памяти) =(адрес блока основной памяти) </a:t>
            </a:r>
            <a:r>
              <a:rPr lang="ru-RU" sz="2400" dirty="0" err="1">
                <a:solidFill>
                  <a:srgbClr val="0070C0"/>
                </a:solidFill>
              </a:rPr>
              <a:t>mod</a:t>
            </a:r>
            <a:r>
              <a:rPr lang="ru-RU" sz="2400" dirty="0">
                <a:solidFill>
                  <a:srgbClr val="0070C0"/>
                </a:solidFill>
              </a:rPr>
              <a:t> (число блоков в кэш-памяти)</a:t>
            </a:r>
          </a:p>
        </p:txBody>
      </p:sp>
      <p:sp>
        <p:nvSpPr>
          <p:cNvPr id="17411"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17412" name="Прямоугольник 1"/>
          <p:cNvSpPr>
            <a:spLocks noChangeArrowheads="1"/>
          </p:cNvSpPr>
          <p:nvPr/>
        </p:nvSpPr>
        <p:spPr bwMode="auto">
          <a:xfrm>
            <a:off x="12700" y="260350"/>
            <a:ext cx="8951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Принципы размещения блоков в кэш-памяти </a:t>
            </a:r>
          </a:p>
        </p:txBody>
      </p:sp>
    </p:spTree>
    <p:extLst>
      <p:ext uri="{BB962C8B-B14F-4D97-AF65-F5344CB8AC3E}">
        <p14:creationId xmlns:p14="http://schemas.microsoft.com/office/powerpoint/2010/main" val="194519874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50825" y="2000250"/>
            <a:ext cx="8424863"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531813"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3200">
                <a:solidFill>
                  <a:srgbClr val="000000"/>
                </a:solidFill>
              </a:rPr>
              <a:t>2. Если некоторый блок основной памяти может располагаться на любом месте кэш-памяти, то кэш называется полностью ассоциативным (fully associative). </a:t>
            </a:r>
            <a:endParaRPr lang="ru-RU" altLang="ru-RU" sz="3200">
              <a:solidFill>
                <a:srgbClr val="0070C0"/>
              </a:solidFill>
            </a:endParaRPr>
          </a:p>
        </p:txBody>
      </p:sp>
      <p:sp>
        <p:nvSpPr>
          <p:cNvPr id="18435"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18436" name="Прямоугольник 1"/>
          <p:cNvSpPr>
            <a:spLocks noChangeArrowheads="1"/>
          </p:cNvSpPr>
          <p:nvPr/>
        </p:nvSpPr>
        <p:spPr bwMode="auto">
          <a:xfrm>
            <a:off x="12700" y="260350"/>
            <a:ext cx="8951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Принципы размещения блоков в кэш-памяти </a:t>
            </a:r>
          </a:p>
        </p:txBody>
      </p:sp>
    </p:spTree>
    <p:extLst>
      <p:ext uri="{BB962C8B-B14F-4D97-AF65-F5344CB8AC3E}">
        <p14:creationId xmlns:p14="http://schemas.microsoft.com/office/powerpoint/2010/main" val="11452555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684213" y="1773238"/>
            <a:ext cx="80645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531813" algn="just">
              <a:defRPr/>
            </a:pPr>
            <a:r>
              <a:rPr lang="ru-RU" sz="3200" dirty="0">
                <a:solidFill>
                  <a:srgbClr val="000000"/>
                </a:solidFill>
              </a:rPr>
              <a:t>3. Если некоторый блок основной памяти может располагаться на ограниченном множестве мест в кэш-памяти, то кэш называется множественно-ассоциативным </a:t>
            </a:r>
          </a:p>
          <a:p>
            <a:pPr indent="531813" algn="just">
              <a:defRPr/>
            </a:pPr>
            <a:r>
              <a:rPr lang="ru-RU" sz="3200" dirty="0">
                <a:solidFill>
                  <a:srgbClr val="000000"/>
                </a:solidFill>
              </a:rPr>
              <a:t>(</a:t>
            </a:r>
            <a:r>
              <a:rPr lang="ru-RU" sz="3200" dirty="0" err="1">
                <a:solidFill>
                  <a:srgbClr val="000000"/>
                </a:solidFill>
              </a:rPr>
              <a:t>set</a:t>
            </a:r>
            <a:r>
              <a:rPr lang="ru-RU" sz="3200" dirty="0">
                <a:solidFill>
                  <a:srgbClr val="000000"/>
                </a:solidFill>
              </a:rPr>
              <a:t> </a:t>
            </a:r>
            <a:r>
              <a:rPr lang="ru-RU" sz="3200" dirty="0" err="1">
                <a:solidFill>
                  <a:srgbClr val="000000"/>
                </a:solidFill>
              </a:rPr>
              <a:t>associative</a:t>
            </a:r>
            <a:r>
              <a:rPr lang="ru-RU" sz="3200" dirty="0">
                <a:solidFill>
                  <a:srgbClr val="000000"/>
                </a:solidFill>
              </a:rPr>
              <a:t>).</a:t>
            </a:r>
          </a:p>
          <a:p>
            <a:pPr algn="ctr">
              <a:defRPr/>
            </a:pPr>
            <a:r>
              <a:rPr lang="ru-RU" sz="3200" dirty="0">
                <a:solidFill>
                  <a:srgbClr val="0070C0"/>
                </a:solidFill>
              </a:rPr>
              <a:t>(адрес множества кэш-памяти) =(адрес блока основной памяти) </a:t>
            </a:r>
            <a:r>
              <a:rPr lang="ru-RU" sz="3200" dirty="0" err="1">
                <a:solidFill>
                  <a:srgbClr val="0070C0"/>
                </a:solidFill>
              </a:rPr>
              <a:t>mod</a:t>
            </a:r>
            <a:r>
              <a:rPr lang="ru-RU" sz="3200" dirty="0">
                <a:solidFill>
                  <a:srgbClr val="0070C0"/>
                </a:solidFill>
              </a:rPr>
              <a:t> (число множеств в кэш-памяти) </a:t>
            </a:r>
          </a:p>
        </p:txBody>
      </p:sp>
      <p:sp>
        <p:nvSpPr>
          <p:cNvPr id="19459"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19460" name="Прямоугольник 1"/>
          <p:cNvSpPr>
            <a:spLocks noChangeArrowheads="1"/>
          </p:cNvSpPr>
          <p:nvPr/>
        </p:nvSpPr>
        <p:spPr bwMode="auto">
          <a:xfrm>
            <a:off x="12700" y="260350"/>
            <a:ext cx="8951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Принципы размещения блоков в кэш-памяти </a:t>
            </a:r>
          </a:p>
        </p:txBody>
      </p:sp>
    </p:spTree>
    <p:extLst>
      <p:ext uri="{BB962C8B-B14F-4D97-AF65-F5344CB8AC3E}">
        <p14:creationId xmlns:p14="http://schemas.microsoft.com/office/powerpoint/2010/main" val="21357871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50825" y="1916113"/>
            <a:ext cx="864235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531813"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2800">
                <a:solidFill>
                  <a:srgbClr val="000000"/>
                </a:solidFill>
                <a:latin typeface="Times New Roman" panose="02020603050405020304" pitchFamily="18" charset="0"/>
                <a:cs typeface="Times New Roman" panose="02020603050405020304" pitchFamily="18" charset="0"/>
              </a:rPr>
              <a:t>1. Чтобы иметь равномерное распределение, блоки-кандидаты выбираются случайно. В некоторых системах, чтобы получить воспроизводимое поведение, которое особенно полезно во время отладки аппаратуры, используют псевдослучайный алгоритм замещения.</a:t>
            </a:r>
            <a:endParaRPr lang="ru-RU" altLang="ru-RU" sz="2800">
              <a:solidFill>
                <a:srgbClr val="0070C0"/>
              </a:solidFill>
              <a:latin typeface="Times New Roman" panose="02020603050405020304" pitchFamily="18" charset="0"/>
              <a:cs typeface="Times New Roman" panose="02020603050405020304" pitchFamily="18" charset="0"/>
            </a:endParaRPr>
          </a:p>
        </p:txBody>
      </p:sp>
      <p:sp>
        <p:nvSpPr>
          <p:cNvPr id="20483"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0484" name="Прямоугольник 1"/>
          <p:cNvSpPr>
            <a:spLocks noChangeArrowheads="1"/>
          </p:cNvSpPr>
          <p:nvPr/>
        </p:nvSpPr>
        <p:spPr bwMode="auto">
          <a:xfrm>
            <a:off x="12700" y="260350"/>
            <a:ext cx="8951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Порядок замещения блоков в кэш-памяти </a:t>
            </a:r>
          </a:p>
        </p:txBody>
      </p:sp>
    </p:spTree>
    <p:extLst>
      <p:ext uri="{BB962C8B-B14F-4D97-AF65-F5344CB8AC3E}">
        <p14:creationId xmlns:p14="http://schemas.microsoft.com/office/powerpoint/2010/main" val="24248257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79388" y="1952625"/>
            <a:ext cx="87852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531813"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3200">
                <a:solidFill>
                  <a:srgbClr val="000000"/>
                </a:solidFill>
                <a:latin typeface="Arial" panose="020B0604020202020204" pitchFamily="34" charset="0"/>
                <a:cs typeface="Arial" panose="020B0604020202020204" pitchFamily="34" charset="0"/>
              </a:rPr>
              <a:t>2. Чтобы уменьшить вероятность выбрасывания информации, которая скоро может потребоваться, все обращения к блокам фиксируются. Заменяется тот блок, который не использовался дольше всех (LRU - Least-Recently Used).</a:t>
            </a:r>
            <a:endParaRPr lang="ru-RU" altLang="ru-RU" sz="3200">
              <a:solidFill>
                <a:srgbClr val="0070C0"/>
              </a:solidFill>
              <a:latin typeface="Arial" panose="020B0604020202020204" pitchFamily="34" charset="0"/>
              <a:cs typeface="Arial" panose="020B0604020202020204" pitchFamily="34" charset="0"/>
            </a:endParaRPr>
          </a:p>
        </p:txBody>
      </p:sp>
      <p:sp>
        <p:nvSpPr>
          <p:cNvPr id="21507"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1508" name="Прямоугольник 1"/>
          <p:cNvSpPr>
            <a:spLocks noChangeArrowheads="1"/>
          </p:cNvSpPr>
          <p:nvPr/>
        </p:nvSpPr>
        <p:spPr bwMode="auto">
          <a:xfrm>
            <a:off x="12700" y="260350"/>
            <a:ext cx="8951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Порядок замещения блоков в кэш-памяти </a:t>
            </a:r>
          </a:p>
        </p:txBody>
      </p:sp>
    </p:spTree>
    <p:extLst>
      <p:ext uri="{BB962C8B-B14F-4D97-AF65-F5344CB8AC3E}">
        <p14:creationId xmlns:p14="http://schemas.microsoft.com/office/powerpoint/2010/main" val="65340948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0" y="192088"/>
            <a:ext cx="9144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2400">
                <a:solidFill>
                  <a:srgbClr val="000000"/>
                </a:solidFill>
              </a:rPr>
              <a:t>Сравнение долей промахов для алгоритма LRU и случайного алгоритма замещения </a:t>
            </a:r>
          </a:p>
        </p:txBody>
      </p:sp>
      <p:sp>
        <p:nvSpPr>
          <p:cNvPr id="22531"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graphicFrame>
        <p:nvGraphicFramePr>
          <p:cNvPr id="2" name="Таблица 1"/>
          <p:cNvGraphicFramePr>
            <a:graphicFrameLocks noGrp="1"/>
          </p:cNvGraphicFramePr>
          <p:nvPr/>
        </p:nvGraphicFramePr>
        <p:xfrm>
          <a:off x="0" y="1700213"/>
          <a:ext cx="9144000" cy="3490912"/>
        </p:xfrm>
        <a:graphic>
          <a:graphicData uri="http://schemas.openxmlformats.org/drawingml/2006/table">
            <a:tbl>
              <a:tblPr>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872728">
                <a:tc>
                  <a:txBody>
                    <a:bodyPr/>
                    <a:lstStyle/>
                    <a:p>
                      <a:pPr hangingPunct="0">
                        <a:spcAft>
                          <a:spcPts val="0"/>
                        </a:spcAft>
                      </a:pPr>
                      <a:r>
                        <a:rPr lang="ru-RU" sz="2800">
                          <a:effectLst/>
                        </a:rPr>
                        <a:t>Размер кэш-памяти </a:t>
                      </a:r>
                      <a:endParaRPr lang="ru-RU" sz="2800">
                        <a:effectLst/>
                        <a:latin typeface="Times New Roman"/>
                        <a:ea typeface="Times New Roman"/>
                      </a:endParaRPr>
                    </a:p>
                  </a:txBody>
                  <a:tcPr marL="9525" marR="9525" marT="9528" marB="9528" anchor="ctr"/>
                </a:tc>
                <a:tc>
                  <a:txBody>
                    <a:bodyPr/>
                    <a:lstStyle/>
                    <a:p>
                      <a:pPr hangingPunct="0">
                        <a:spcAft>
                          <a:spcPts val="0"/>
                        </a:spcAft>
                      </a:pPr>
                      <a:r>
                        <a:rPr lang="ru-RU" sz="2800">
                          <a:effectLst/>
                        </a:rPr>
                        <a:t>LRU Random </a:t>
                      </a:r>
                      <a:endParaRPr lang="ru-RU" sz="2800">
                        <a:effectLst/>
                        <a:latin typeface="Times New Roman"/>
                        <a:ea typeface="Times New Roman"/>
                      </a:endParaRPr>
                    </a:p>
                  </a:txBody>
                  <a:tcPr marL="9525" marR="9525" marT="9528" marB="9528" anchor="ctr"/>
                </a:tc>
                <a:tc>
                  <a:txBody>
                    <a:bodyPr/>
                    <a:lstStyle/>
                    <a:p>
                      <a:pPr hangingPunct="0">
                        <a:spcAft>
                          <a:spcPts val="0"/>
                        </a:spcAft>
                      </a:pPr>
                      <a:r>
                        <a:rPr lang="ru-RU" sz="2800">
                          <a:effectLst/>
                        </a:rPr>
                        <a:t>LRU Random LRU Random </a:t>
                      </a:r>
                      <a:endParaRPr lang="ru-RU" sz="2800">
                        <a:effectLst/>
                        <a:latin typeface="Times New Roman"/>
                        <a:ea typeface="Times New Roman"/>
                      </a:endParaRPr>
                    </a:p>
                  </a:txBody>
                  <a:tcPr marL="9525" marR="9525" marT="9528" marB="9528" anchor="ctr"/>
                </a:tc>
                <a:extLst>
                  <a:ext uri="{0D108BD9-81ED-4DB2-BD59-A6C34878D82A}">
                    <a16:rowId xmlns:a16="http://schemas.microsoft.com/office/drawing/2014/main" val="10000"/>
                  </a:ext>
                </a:extLst>
              </a:tr>
              <a:tr h="872728">
                <a:tc>
                  <a:txBody>
                    <a:bodyPr/>
                    <a:lstStyle/>
                    <a:p>
                      <a:pPr hangingPunct="0">
                        <a:spcAft>
                          <a:spcPts val="0"/>
                        </a:spcAft>
                      </a:pPr>
                      <a:r>
                        <a:rPr lang="ru-RU" sz="2800">
                          <a:effectLst/>
                        </a:rPr>
                        <a:t>16 KB </a:t>
                      </a:r>
                      <a:endParaRPr lang="ru-RU" sz="2800">
                        <a:effectLst/>
                        <a:latin typeface="Times New Roman"/>
                        <a:ea typeface="Times New Roman"/>
                      </a:endParaRPr>
                    </a:p>
                  </a:txBody>
                  <a:tcPr marL="9525" marR="9525" marT="9528" marB="9528" anchor="ctr"/>
                </a:tc>
                <a:tc>
                  <a:txBody>
                    <a:bodyPr/>
                    <a:lstStyle/>
                    <a:p>
                      <a:pPr hangingPunct="0">
                        <a:spcAft>
                          <a:spcPts val="0"/>
                        </a:spcAft>
                      </a:pPr>
                      <a:r>
                        <a:rPr lang="ru-RU" sz="2800">
                          <a:effectLst/>
                        </a:rPr>
                        <a:t>5.18% 5.69% </a:t>
                      </a:r>
                      <a:endParaRPr lang="ru-RU" sz="2800">
                        <a:effectLst/>
                        <a:latin typeface="Times New Roman"/>
                        <a:ea typeface="Times New Roman"/>
                      </a:endParaRPr>
                    </a:p>
                  </a:txBody>
                  <a:tcPr marL="9525" marR="9525" marT="9528" marB="9528" anchor="ctr"/>
                </a:tc>
                <a:tc>
                  <a:txBody>
                    <a:bodyPr/>
                    <a:lstStyle/>
                    <a:p>
                      <a:pPr hangingPunct="0">
                        <a:spcAft>
                          <a:spcPts val="0"/>
                        </a:spcAft>
                      </a:pPr>
                      <a:r>
                        <a:rPr lang="ru-RU" sz="2800">
                          <a:effectLst/>
                        </a:rPr>
                        <a:t>4.67% 5.29% 4.39% 4.96% </a:t>
                      </a:r>
                      <a:endParaRPr lang="ru-RU" sz="2800">
                        <a:effectLst/>
                        <a:latin typeface="Times New Roman"/>
                        <a:ea typeface="Times New Roman"/>
                      </a:endParaRPr>
                    </a:p>
                  </a:txBody>
                  <a:tcPr marL="9525" marR="9525" marT="9528" marB="9528" anchor="ctr"/>
                </a:tc>
                <a:extLst>
                  <a:ext uri="{0D108BD9-81ED-4DB2-BD59-A6C34878D82A}">
                    <a16:rowId xmlns:a16="http://schemas.microsoft.com/office/drawing/2014/main" val="10001"/>
                  </a:ext>
                </a:extLst>
              </a:tr>
              <a:tr h="872728">
                <a:tc>
                  <a:txBody>
                    <a:bodyPr/>
                    <a:lstStyle/>
                    <a:p>
                      <a:pPr hangingPunct="0">
                        <a:spcAft>
                          <a:spcPts val="0"/>
                        </a:spcAft>
                      </a:pPr>
                      <a:r>
                        <a:rPr lang="ru-RU" sz="2800">
                          <a:effectLst/>
                        </a:rPr>
                        <a:t>64 KB </a:t>
                      </a:r>
                      <a:endParaRPr lang="ru-RU" sz="2800">
                        <a:effectLst/>
                        <a:latin typeface="Times New Roman"/>
                        <a:ea typeface="Times New Roman"/>
                      </a:endParaRPr>
                    </a:p>
                  </a:txBody>
                  <a:tcPr marL="9525" marR="9525" marT="9528" marB="9528" anchor="ctr"/>
                </a:tc>
                <a:tc>
                  <a:txBody>
                    <a:bodyPr/>
                    <a:lstStyle/>
                    <a:p>
                      <a:pPr hangingPunct="0">
                        <a:spcAft>
                          <a:spcPts val="0"/>
                        </a:spcAft>
                      </a:pPr>
                      <a:r>
                        <a:rPr lang="ru-RU" sz="2800">
                          <a:effectLst/>
                        </a:rPr>
                        <a:t>1.88% 2.01% </a:t>
                      </a:r>
                      <a:endParaRPr lang="ru-RU" sz="2800">
                        <a:effectLst/>
                        <a:latin typeface="Times New Roman"/>
                        <a:ea typeface="Times New Roman"/>
                      </a:endParaRPr>
                    </a:p>
                  </a:txBody>
                  <a:tcPr marL="9525" marR="9525" marT="9528" marB="9528" anchor="ctr"/>
                </a:tc>
                <a:tc>
                  <a:txBody>
                    <a:bodyPr/>
                    <a:lstStyle/>
                    <a:p>
                      <a:pPr hangingPunct="0">
                        <a:spcAft>
                          <a:spcPts val="0"/>
                        </a:spcAft>
                      </a:pPr>
                      <a:r>
                        <a:rPr lang="ru-RU" sz="2800">
                          <a:effectLst/>
                        </a:rPr>
                        <a:t>1.54% 1.66% 1.39% 1.53% </a:t>
                      </a:r>
                      <a:endParaRPr lang="ru-RU" sz="2800">
                        <a:effectLst/>
                        <a:latin typeface="Times New Roman"/>
                        <a:ea typeface="Times New Roman"/>
                      </a:endParaRPr>
                    </a:p>
                  </a:txBody>
                  <a:tcPr marL="9525" marR="9525" marT="9528" marB="9528" anchor="ctr"/>
                </a:tc>
                <a:extLst>
                  <a:ext uri="{0D108BD9-81ED-4DB2-BD59-A6C34878D82A}">
                    <a16:rowId xmlns:a16="http://schemas.microsoft.com/office/drawing/2014/main" val="10002"/>
                  </a:ext>
                </a:extLst>
              </a:tr>
              <a:tr h="872728">
                <a:tc>
                  <a:txBody>
                    <a:bodyPr/>
                    <a:lstStyle/>
                    <a:p>
                      <a:pPr hangingPunct="0">
                        <a:spcAft>
                          <a:spcPts val="0"/>
                        </a:spcAft>
                      </a:pPr>
                      <a:r>
                        <a:rPr lang="ru-RU" sz="2800">
                          <a:effectLst/>
                        </a:rPr>
                        <a:t>256 KB </a:t>
                      </a:r>
                      <a:endParaRPr lang="ru-RU" sz="2800">
                        <a:effectLst/>
                        <a:latin typeface="Times New Roman"/>
                        <a:ea typeface="Times New Roman"/>
                      </a:endParaRPr>
                    </a:p>
                  </a:txBody>
                  <a:tcPr marL="9525" marR="9525" marT="9528" marB="9528" anchor="ctr"/>
                </a:tc>
                <a:tc>
                  <a:txBody>
                    <a:bodyPr/>
                    <a:lstStyle/>
                    <a:p>
                      <a:pPr hangingPunct="0">
                        <a:spcAft>
                          <a:spcPts val="0"/>
                        </a:spcAft>
                      </a:pPr>
                      <a:r>
                        <a:rPr lang="ru-RU" sz="2800">
                          <a:effectLst/>
                        </a:rPr>
                        <a:t>1.15% 1.17% </a:t>
                      </a:r>
                      <a:endParaRPr lang="ru-RU" sz="2800">
                        <a:effectLst/>
                        <a:latin typeface="Times New Roman"/>
                        <a:ea typeface="Times New Roman"/>
                      </a:endParaRPr>
                    </a:p>
                  </a:txBody>
                  <a:tcPr marL="9525" marR="9525" marT="9528" marB="9528" anchor="ctr"/>
                </a:tc>
                <a:tc>
                  <a:txBody>
                    <a:bodyPr/>
                    <a:lstStyle/>
                    <a:p>
                      <a:pPr hangingPunct="0">
                        <a:spcAft>
                          <a:spcPts val="0"/>
                        </a:spcAft>
                      </a:pPr>
                      <a:r>
                        <a:rPr lang="ru-RU" sz="2800" dirty="0">
                          <a:effectLst/>
                        </a:rPr>
                        <a:t>1.13% 1.13% 1.12% 1.12% </a:t>
                      </a:r>
                      <a:endParaRPr lang="ru-RU" sz="2800" dirty="0">
                        <a:effectLst/>
                        <a:latin typeface="Times New Roman"/>
                        <a:ea typeface="Times New Roman"/>
                      </a:endParaRPr>
                    </a:p>
                  </a:txBody>
                  <a:tcPr marL="9525" marR="9525" marT="9528" marB="9528"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3926340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79388" y="1431925"/>
            <a:ext cx="8640762"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531813"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ru-RU" altLang="ru-RU" sz="3200">
                <a:solidFill>
                  <a:srgbClr val="000000"/>
                </a:solidFill>
              </a:rPr>
              <a:t>•	</a:t>
            </a:r>
            <a:r>
              <a:rPr lang="ru-RU" altLang="ru-RU" sz="3200">
                <a:solidFill>
                  <a:srgbClr val="000000"/>
                </a:solidFill>
                <a:latin typeface="Arial" panose="020B0604020202020204" pitchFamily="34" charset="0"/>
                <a:cs typeface="Arial" panose="020B0604020202020204" pitchFamily="34" charset="0"/>
              </a:rPr>
              <a:t>сквозная запись (write through, store through) - информация записывается в два места: в блок кэш-памяти и в блок более низкого уровня памяти. </a:t>
            </a:r>
          </a:p>
          <a:p>
            <a:pPr algn="just" eaLnBrk="1" hangingPunct="1"/>
            <a:r>
              <a:rPr lang="ru-RU" altLang="ru-RU" sz="3200">
                <a:solidFill>
                  <a:srgbClr val="000000"/>
                </a:solidFill>
                <a:latin typeface="Arial" panose="020B0604020202020204" pitchFamily="34" charset="0"/>
                <a:cs typeface="Arial" panose="020B0604020202020204" pitchFamily="34" charset="0"/>
              </a:rPr>
              <a:t>•	запись с обратным копированием (write back, copy back, store in) - информация записывается только в блок кэш-памяти. Модифицированный блок кэш-памяти записывается в основную память только когда он замещается.</a:t>
            </a:r>
            <a:endParaRPr lang="ru-RU" altLang="ru-RU" sz="3200">
              <a:solidFill>
                <a:srgbClr val="0070C0"/>
              </a:solidFill>
              <a:latin typeface="Arial" panose="020B0604020202020204" pitchFamily="34" charset="0"/>
              <a:cs typeface="Arial" panose="020B0604020202020204" pitchFamily="34" charset="0"/>
            </a:endParaRPr>
          </a:p>
        </p:txBody>
      </p:sp>
      <p:sp>
        <p:nvSpPr>
          <p:cNvPr id="23555"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sp>
        <p:nvSpPr>
          <p:cNvPr id="23556" name="Прямоугольник 1"/>
          <p:cNvSpPr>
            <a:spLocks noChangeArrowheads="1"/>
          </p:cNvSpPr>
          <p:nvPr/>
        </p:nvSpPr>
        <p:spPr bwMode="auto">
          <a:xfrm>
            <a:off x="230188" y="223838"/>
            <a:ext cx="8424862"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sz="3600">
                <a:solidFill>
                  <a:srgbClr val="FF0000"/>
                </a:solidFill>
              </a:rPr>
              <a:t>Стратегии выполнения записи в кэш-память</a:t>
            </a:r>
          </a:p>
        </p:txBody>
      </p:sp>
    </p:spTree>
    <p:extLst>
      <p:ext uri="{BB962C8B-B14F-4D97-AF65-F5344CB8AC3E}">
        <p14:creationId xmlns:p14="http://schemas.microsoft.com/office/powerpoint/2010/main" val="29260256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nvSpPr>
        <p:spPr bwMode="auto">
          <a:xfrm>
            <a:off x="4318000" y="2970213"/>
            <a:ext cx="50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0850"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r>
              <a:rPr lang="ru-RU" altLang="ru-RU"/>
              <a:t>    </a:t>
            </a:r>
          </a:p>
          <a:p>
            <a:pPr algn="ctr" eaLnBrk="1" hangingPunct="1"/>
            <a:endParaRPr lang="ru-RU" altLang="ru-RU"/>
          </a:p>
          <a:p>
            <a:pPr algn="ctr" eaLnBrk="1" hangingPunct="1"/>
            <a:r>
              <a:rPr lang="ru-RU" altLang="ru-RU"/>
              <a:t>   </a:t>
            </a:r>
          </a:p>
        </p:txBody>
      </p:sp>
      <p:graphicFrame>
        <p:nvGraphicFramePr>
          <p:cNvPr id="3" name="Таблица 2"/>
          <p:cNvGraphicFramePr>
            <a:graphicFrameLocks noGrp="1"/>
          </p:cNvGraphicFramePr>
          <p:nvPr/>
        </p:nvGraphicFramePr>
        <p:xfrm>
          <a:off x="-36513" y="19050"/>
          <a:ext cx="9217026" cy="6467491"/>
        </p:xfrm>
        <a:graphic>
          <a:graphicData uri="http://schemas.openxmlformats.org/drawingml/2006/table">
            <a:tbl>
              <a:tblPr>
                <a:tableStyleId>{5C22544A-7EE6-4342-B048-85BDC9FD1C3A}</a:tableStyleId>
              </a:tblPr>
              <a:tblGrid>
                <a:gridCol w="3312369">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013548">
                  <a:extLst>
                    <a:ext uri="{9D8B030D-6E8A-4147-A177-3AD203B41FA5}">
                      <a16:colId xmlns:a16="http://schemas.microsoft.com/office/drawing/2014/main" val="20002"/>
                    </a:ext>
                  </a:extLst>
                </a:gridCol>
                <a:gridCol w="3594965">
                  <a:extLst>
                    <a:ext uri="{9D8B030D-6E8A-4147-A177-3AD203B41FA5}">
                      <a16:colId xmlns:a16="http://schemas.microsoft.com/office/drawing/2014/main" val="20003"/>
                    </a:ext>
                  </a:extLst>
                </a:gridCol>
              </a:tblGrid>
              <a:tr h="654095">
                <a:tc>
                  <a:txBody>
                    <a:bodyPr/>
                    <a:lstStyle/>
                    <a:p>
                      <a:pPr algn="ctr" hangingPunct="0">
                        <a:spcAft>
                          <a:spcPts val="0"/>
                        </a:spcAft>
                      </a:pPr>
                      <a:r>
                        <a:rPr lang="ru-RU" sz="1400" dirty="0">
                          <a:effectLst/>
                        </a:rPr>
                        <a:t>Метод </a:t>
                      </a:r>
                      <a:endParaRPr lang="ru-RU" sz="1400" dirty="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Доля</a:t>
                      </a:r>
                      <a:br>
                        <a:rPr lang="ru-RU" sz="1400">
                          <a:effectLst/>
                        </a:rPr>
                      </a:br>
                      <a:r>
                        <a:rPr lang="ru-RU" sz="1400">
                          <a:effectLst/>
                        </a:rPr>
                        <a:t>промахов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Потери</a:t>
                      </a:r>
                      <a:br>
                        <a:rPr lang="ru-RU" sz="1400">
                          <a:effectLst/>
                        </a:rPr>
                      </a:br>
                      <a:r>
                        <a:rPr lang="ru-RU" sz="1400">
                          <a:effectLst/>
                        </a:rPr>
                        <a:t>при</a:t>
                      </a:r>
                      <a:br>
                        <a:rPr lang="ru-RU" sz="1400">
                          <a:effectLst/>
                        </a:rPr>
                      </a:br>
                      <a:r>
                        <a:rPr lang="ru-RU" sz="1400">
                          <a:effectLst/>
                        </a:rPr>
                        <a:t>промахе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Время обращения при попадании Сложность аппаратуры Примечания </a:t>
                      </a:r>
                      <a:endParaRPr lang="ru-RU" sz="1400">
                        <a:effectLst/>
                        <a:latin typeface="Times New Roman"/>
                        <a:ea typeface="Times New Roman"/>
                      </a:endParaRPr>
                    </a:p>
                  </a:txBody>
                  <a:tcPr marL="7009" marR="7009" marT="7009" marB="7009" anchor="ctr"/>
                </a:tc>
                <a:extLst>
                  <a:ext uri="{0D108BD9-81ED-4DB2-BD59-A6C34878D82A}">
                    <a16:rowId xmlns:a16="http://schemas.microsoft.com/office/drawing/2014/main" val="10000"/>
                  </a:ext>
                </a:extLst>
              </a:tr>
              <a:tr h="227377">
                <a:tc>
                  <a:txBody>
                    <a:bodyPr/>
                    <a:lstStyle/>
                    <a:p>
                      <a:pPr hangingPunct="0">
                        <a:spcAft>
                          <a:spcPts val="0"/>
                        </a:spcAft>
                      </a:pPr>
                      <a:r>
                        <a:rPr lang="ru-RU" sz="1400">
                          <a:effectLst/>
                        </a:rPr>
                        <a:t>Увеличение размера блока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pPr hangingPunct="0">
                        <a:spcAft>
                          <a:spcPts val="0"/>
                        </a:spcAft>
                      </a:pPr>
                      <a:r>
                        <a:rPr lang="ru-RU" sz="1400">
                          <a:effectLst/>
                        </a:rPr>
                        <a:t> 0 </a:t>
                      </a:r>
                      <a:endParaRPr lang="ru-RU" sz="1400">
                        <a:effectLst/>
                        <a:latin typeface="Times New Roman"/>
                        <a:ea typeface="Times New Roman"/>
                      </a:endParaRPr>
                    </a:p>
                  </a:txBody>
                  <a:tcPr marL="7009" marR="7009" marT="7009" marB="7009" anchor="ctr"/>
                </a:tc>
                <a:extLst>
                  <a:ext uri="{0D108BD9-81ED-4DB2-BD59-A6C34878D82A}">
                    <a16:rowId xmlns:a16="http://schemas.microsoft.com/office/drawing/2014/main" val="10001"/>
                  </a:ext>
                </a:extLst>
              </a:tr>
              <a:tr h="440733">
                <a:tc>
                  <a:txBody>
                    <a:bodyPr/>
                    <a:lstStyle/>
                    <a:p>
                      <a:pPr hangingPunct="0">
                        <a:spcAft>
                          <a:spcPts val="0"/>
                        </a:spcAft>
                      </a:pPr>
                      <a:r>
                        <a:rPr lang="ru-RU" sz="1400">
                          <a:effectLst/>
                        </a:rPr>
                        <a:t>Повышение степени ассоциативности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pPr hangingPunct="0">
                        <a:spcAft>
                          <a:spcPts val="0"/>
                        </a:spcAft>
                      </a:pPr>
                      <a:r>
                        <a:rPr lang="ru-RU" sz="1400">
                          <a:effectLst/>
                        </a:rPr>
                        <a:t>- 1 </a:t>
                      </a:r>
                      <a:endParaRPr lang="ru-RU" sz="1400">
                        <a:effectLst/>
                        <a:latin typeface="Times New Roman"/>
                        <a:ea typeface="Times New Roman"/>
                      </a:endParaRPr>
                    </a:p>
                  </a:txBody>
                  <a:tcPr marL="7009" marR="7009" marT="7009" marB="7009" anchor="ctr"/>
                </a:tc>
                <a:extLst>
                  <a:ext uri="{0D108BD9-81ED-4DB2-BD59-A6C34878D82A}">
                    <a16:rowId xmlns:a16="http://schemas.microsoft.com/office/drawing/2014/main" val="10002"/>
                  </a:ext>
                </a:extLst>
              </a:tr>
              <a:tr h="440733">
                <a:tc>
                  <a:txBody>
                    <a:bodyPr/>
                    <a:lstStyle/>
                    <a:p>
                      <a:pPr hangingPunct="0">
                        <a:spcAft>
                          <a:spcPts val="0"/>
                        </a:spcAft>
                      </a:pPr>
                      <a:r>
                        <a:rPr lang="ru-RU" sz="1400">
                          <a:effectLst/>
                        </a:rPr>
                        <a:t>Кэш-память с вспомогательным кэшем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pPr hangingPunct="0">
                        <a:spcAft>
                          <a:spcPts val="0"/>
                        </a:spcAft>
                      </a:pPr>
                      <a:r>
                        <a:rPr lang="ru-RU" sz="1400">
                          <a:effectLst/>
                        </a:rPr>
                        <a:t> 2 </a:t>
                      </a:r>
                      <a:endParaRPr lang="ru-RU" sz="1400">
                        <a:effectLst/>
                        <a:latin typeface="Times New Roman"/>
                        <a:ea typeface="Times New Roman"/>
                      </a:endParaRPr>
                    </a:p>
                  </a:txBody>
                  <a:tcPr marL="7009" marR="7009" marT="7009" marB="7009" anchor="ctr"/>
                </a:tc>
                <a:extLst>
                  <a:ext uri="{0D108BD9-81ED-4DB2-BD59-A6C34878D82A}">
                    <a16:rowId xmlns:a16="http://schemas.microsoft.com/office/drawing/2014/main" val="10003"/>
                  </a:ext>
                </a:extLst>
              </a:tr>
              <a:tr h="227377">
                <a:tc>
                  <a:txBody>
                    <a:bodyPr/>
                    <a:lstStyle/>
                    <a:p>
                      <a:pPr hangingPunct="0">
                        <a:spcAft>
                          <a:spcPts val="0"/>
                        </a:spcAft>
                      </a:pPr>
                      <a:r>
                        <a:rPr lang="ru-RU" sz="1400">
                          <a:effectLst/>
                        </a:rPr>
                        <a:t>Псевдоассоциативные кэши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pPr hangingPunct="0">
                        <a:spcAft>
                          <a:spcPts val="0"/>
                        </a:spcAft>
                      </a:pPr>
                      <a:r>
                        <a:rPr lang="ru-RU" sz="1400">
                          <a:effectLst/>
                        </a:rPr>
                        <a:t> 2 </a:t>
                      </a:r>
                      <a:endParaRPr lang="ru-RU" sz="1400">
                        <a:effectLst/>
                        <a:latin typeface="Times New Roman"/>
                        <a:ea typeface="Times New Roman"/>
                      </a:endParaRPr>
                    </a:p>
                  </a:txBody>
                  <a:tcPr marL="7009" marR="7009" marT="7009" marB="7009" anchor="ctr"/>
                </a:tc>
                <a:extLst>
                  <a:ext uri="{0D108BD9-81ED-4DB2-BD59-A6C34878D82A}">
                    <a16:rowId xmlns:a16="http://schemas.microsoft.com/office/drawing/2014/main" val="10004"/>
                  </a:ext>
                </a:extLst>
              </a:tr>
              <a:tr h="440736">
                <a:tc>
                  <a:txBody>
                    <a:bodyPr/>
                    <a:lstStyle/>
                    <a:p>
                      <a:pPr hangingPunct="0">
                        <a:spcAft>
                          <a:spcPts val="0"/>
                        </a:spcAft>
                      </a:pPr>
                      <a:r>
                        <a:rPr lang="ru-RU" sz="1400">
                          <a:effectLst/>
                        </a:rPr>
                        <a:t>Аппаратная предварительная выборка команд и данных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r>
                        <a:rPr lang="ru-RU" sz="1400">
                          <a:effectLst/>
                        </a:rPr>
                        <a:t> 2 Предварительная выборка данных затруднена </a:t>
                      </a:r>
                      <a:endParaRPr lang="ru-RU" sz="1400">
                        <a:effectLst/>
                        <a:latin typeface="Times New Roman"/>
                      </a:endParaRPr>
                    </a:p>
                  </a:txBody>
                  <a:tcPr marL="7009" marR="7009" marT="7009" marB="7009" anchor="ctr"/>
                </a:tc>
                <a:extLst>
                  <a:ext uri="{0D108BD9-81ED-4DB2-BD59-A6C34878D82A}">
                    <a16:rowId xmlns:a16="http://schemas.microsoft.com/office/drawing/2014/main" val="10005"/>
                  </a:ext>
                </a:extLst>
              </a:tr>
              <a:tr h="440736">
                <a:tc>
                  <a:txBody>
                    <a:bodyPr/>
                    <a:lstStyle/>
                    <a:p>
                      <a:pPr hangingPunct="0">
                        <a:spcAft>
                          <a:spcPts val="0"/>
                        </a:spcAft>
                      </a:pPr>
                      <a:r>
                        <a:rPr lang="ru-RU" sz="1400">
                          <a:effectLst/>
                        </a:rPr>
                        <a:t>Предварительная выборка под управлением компилятора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r>
                        <a:rPr lang="ru-RU" sz="1400">
                          <a:effectLst/>
                        </a:rPr>
                        <a:t> 3 Требует также неблокируемой кэш-памяти </a:t>
                      </a:r>
                      <a:endParaRPr lang="ru-RU" sz="1400">
                        <a:effectLst/>
                        <a:latin typeface="Times New Roman"/>
                      </a:endParaRPr>
                    </a:p>
                  </a:txBody>
                  <a:tcPr marL="7009" marR="7009" marT="7009" marB="7009" anchor="ctr"/>
                </a:tc>
                <a:extLst>
                  <a:ext uri="{0D108BD9-81ED-4DB2-BD59-A6C34878D82A}">
                    <a16:rowId xmlns:a16="http://schemas.microsoft.com/office/drawing/2014/main" val="10006"/>
                  </a:ext>
                </a:extLst>
              </a:tr>
              <a:tr h="440736">
                <a:tc>
                  <a:txBody>
                    <a:bodyPr/>
                    <a:lstStyle/>
                    <a:p>
                      <a:pPr hangingPunct="0">
                        <a:spcAft>
                          <a:spcPts val="0"/>
                        </a:spcAft>
                      </a:pPr>
                      <a:r>
                        <a:rPr lang="ru-RU" sz="1400">
                          <a:effectLst/>
                        </a:rPr>
                        <a:t>Специальные методы для уменьшения промахов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r>
                        <a:rPr lang="ru-RU" sz="1400">
                          <a:effectLst/>
                        </a:rPr>
                        <a:t> 0 Вопрос ПО </a:t>
                      </a:r>
                      <a:endParaRPr lang="ru-RU" sz="1400">
                        <a:effectLst/>
                        <a:latin typeface="Times New Roman"/>
                      </a:endParaRPr>
                    </a:p>
                  </a:txBody>
                  <a:tcPr marL="7009" marR="7009" marT="7009" marB="7009" anchor="ctr"/>
                </a:tc>
                <a:extLst>
                  <a:ext uri="{0D108BD9-81ED-4DB2-BD59-A6C34878D82A}">
                    <a16:rowId xmlns:a16="http://schemas.microsoft.com/office/drawing/2014/main" val="10007"/>
                  </a:ext>
                </a:extLst>
              </a:tr>
              <a:tr h="440736">
                <a:tc>
                  <a:txBody>
                    <a:bodyPr/>
                    <a:lstStyle/>
                    <a:p>
                      <a:pPr hangingPunct="0">
                        <a:spcAft>
                          <a:spcPts val="0"/>
                        </a:spcAft>
                      </a:pPr>
                      <a:r>
                        <a:rPr lang="ru-RU" sz="1400">
                          <a:effectLst/>
                        </a:rPr>
                        <a:t>Установка приоритетов промахов по чтению над записями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r>
                        <a:rPr lang="ru-RU" sz="1400">
                          <a:effectLst/>
                        </a:rPr>
                        <a:t> 1 Просто для однопроцессорных систем </a:t>
                      </a:r>
                      <a:endParaRPr lang="ru-RU" sz="1400">
                        <a:effectLst/>
                        <a:latin typeface="Times New Roman"/>
                      </a:endParaRPr>
                    </a:p>
                  </a:txBody>
                  <a:tcPr marL="7009" marR="7009" marT="7009" marB="7009" anchor="ctr"/>
                </a:tc>
                <a:extLst>
                  <a:ext uri="{0D108BD9-81ED-4DB2-BD59-A6C34878D82A}">
                    <a16:rowId xmlns:a16="http://schemas.microsoft.com/office/drawing/2014/main" val="10008"/>
                  </a:ext>
                </a:extLst>
              </a:tr>
              <a:tr h="440736">
                <a:tc>
                  <a:txBody>
                    <a:bodyPr/>
                    <a:lstStyle/>
                    <a:p>
                      <a:pPr hangingPunct="0">
                        <a:spcAft>
                          <a:spcPts val="0"/>
                        </a:spcAft>
                      </a:pPr>
                      <a:r>
                        <a:rPr lang="ru-RU" sz="1400">
                          <a:effectLst/>
                        </a:rPr>
                        <a:t>Использование подблоков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+ 1 Сквозная запись + подблок на 1 слово помогают записям </a:t>
                      </a:r>
                      <a:endParaRPr lang="ru-RU" sz="1400">
                        <a:effectLst/>
                        <a:latin typeface="Times New Roman"/>
                        <a:ea typeface="Times New Roman"/>
                      </a:endParaRPr>
                    </a:p>
                  </a:txBody>
                  <a:tcPr marL="7009" marR="7009" marT="7009" marB="7009" anchor="ctr"/>
                </a:tc>
                <a:extLst>
                  <a:ext uri="{0D108BD9-81ED-4DB2-BD59-A6C34878D82A}">
                    <a16:rowId xmlns:a16="http://schemas.microsoft.com/office/drawing/2014/main" val="10009"/>
                  </a:ext>
                </a:extLst>
              </a:tr>
              <a:tr h="440733">
                <a:tc>
                  <a:txBody>
                    <a:bodyPr/>
                    <a:lstStyle/>
                    <a:p>
                      <a:pPr hangingPunct="0">
                        <a:spcAft>
                          <a:spcPts val="0"/>
                        </a:spcAft>
                      </a:pPr>
                      <a:r>
                        <a:rPr lang="ru-RU" sz="1400">
                          <a:effectLst/>
                        </a:rPr>
                        <a:t>Пересылка требуемого слова первым </a:t>
                      </a:r>
                      <a:endParaRPr lang="ru-RU" sz="1400">
                        <a:effectLst/>
                        <a:latin typeface="Times New Roman"/>
                        <a:ea typeface="Times New Roman"/>
                      </a:endParaRPr>
                    </a:p>
                  </a:txBody>
                  <a:tcPr marL="7009" marR="7009" marT="7009" marB="7009" anchor="ctr"/>
                </a:tc>
                <a:tc>
                  <a:txBody>
                    <a:bodyPr/>
                    <a:lstStyle/>
                    <a:p>
                      <a:r>
                        <a:rPr lang="ru-RU" sz="1400" dirty="0">
                          <a:effectLst/>
                        </a:rPr>
                        <a:t> </a:t>
                      </a:r>
                      <a:endParaRPr lang="ru-RU" sz="1400" dirty="0">
                        <a:effectLst/>
                        <a:latin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pPr hangingPunct="0">
                        <a:spcAft>
                          <a:spcPts val="0"/>
                        </a:spcAft>
                      </a:pPr>
                      <a:r>
                        <a:rPr lang="ru-RU" sz="1400">
                          <a:effectLst/>
                        </a:rPr>
                        <a:t> 2 </a:t>
                      </a:r>
                      <a:endParaRPr lang="ru-RU" sz="1400">
                        <a:effectLst/>
                        <a:latin typeface="Times New Roman"/>
                        <a:ea typeface="Times New Roman"/>
                      </a:endParaRPr>
                    </a:p>
                  </a:txBody>
                  <a:tcPr marL="7009" marR="7009" marT="7009" marB="7009" anchor="ctr"/>
                </a:tc>
                <a:extLst>
                  <a:ext uri="{0D108BD9-81ED-4DB2-BD59-A6C34878D82A}">
                    <a16:rowId xmlns:a16="http://schemas.microsoft.com/office/drawing/2014/main" val="10010"/>
                  </a:ext>
                </a:extLst>
              </a:tr>
              <a:tr h="227377">
                <a:tc>
                  <a:txBody>
                    <a:bodyPr/>
                    <a:lstStyle/>
                    <a:p>
                      <a:pPr hangingPunct="0">
                        <a:spcAft>
                          <a:spcPts val="0"/>
                        </a:spcAft>
                      </a:pPr>
                      <a:r>
                        <a:rPr lang="ru-RU" sz="1400">
                          <a:effectLst/>
                        </a:rPr>
                        <a:t>Неблокируемые кэши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pPr hangingPunct="0">
                        <a:spcAft>
                          <a:spcPts val="0"/>
                        </a:spcAft>
                      </a:pPr>
                      <a:r>
                        <a:rPr lang="ru-RU" sz="1400">
                          <a:effectLst/>
                        </a:rPr>
                        <a:t> 3 </a:t>
                      </a:r>
                      <a:endParaRPr lang="ru-RU" sz="1400">
                        <a:effectLst/>
                        <a:latin typeface="Times New Roman"/>
                        <a:ea typeface="Times New Roman"/>
                      </a:endParaRPr>
                    </a:p>
                  </a:txBody>
                  <a:tcPr marL="7009" marR="7009" marT="7009" marB="7009" anchor="ctr"/>
                </a:tc>
                <a:extLst>
                  <a:ext uri="{0D108BD9-81ED-4DB2-BD59-A6C34878D82A}">
                    <a16:rowId xmlns:a16="http://schemas.microsoft.com/office/drawing/2014/main" val="10011"/>
                  </a:ext>
                </a:extLst>
              </a:tr>
              <a:tr h="283163">
                <a:tc>
                  <a:txBody>
                    <a:bodyPr/>
                    <a:lstStyle/>
                    <a:p>
                      <a:pPr hangingPunct="0">
                        <a:spcAft>
                          <a:spcPts val="0"/>
                        </a:spcAft>
                      </a:pPr>
                      <a:r>
                        <a:rPr lang="ru-RU" sz="1400">
                          <a:effectLst/>
                        </a:rPr>
                        <a:t>Кэши второго уровня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r>
                        <a:rPr lang="ru-RU" sz="1400">
                          <a:effectLst/>
                        </a:rPr>
                        <a:t> 2 Достаточно дорогое оборудование </a:t>
                      </a:r>
                      <a:endParaRPr lang="ru-RU" sz="1400">
                        <a:effectLst/>
                        <a:latin typeface="Times New Roman"/>
                      </a:endParaRPr>
                    </a:p>
                  </a:txBody>
                  <a:tcPr marL="7009" marR="7009" marT="7009" marB="7009" anchor="ctr"/>
                </a:tc>
                <a:extLst>
                  <a:ext uri="{0D108BD9-81ED-4DB2-BD59-A6C34878D82A}">
                    <a16:rowId xmlns:a16="http://schemas.microsoft.com/office/drawing/2014/main" val="10012"/>
                  </a:ext>
                </a:extLst>
              </a:tr>
              <a:tr h="227377">
                <a:tc>
                  <a:txBody>
                    <a:bodyPr/>
                    <a:lstStyle/>
                    <a:p>
                      <a:pPr hangingPunct="0">
                        <a:spcAft>
                          <a:spcPts val="0"/>
                        </a:spcAft>
                      </a:pPr>
                      <a:r>
                        <a:rPr lang="ru-RU" sz="1400">
                          <a:effectLst/>
                        </a:rPr>
                        <a:t>Простые кэши малого размера </a:t>
                      </a:r>
                      <a:endParaRPr lang="ru-RU" sz="1400">
                        <a:effectLst/>
                        <a:latin typeface="Times New Roman"/>
                        <a:ea typeface="Times New Roman"/>
                      </a:endParaRPr>
                    </a:p>
                  </a:txBody>
                  <a:tcPr marL="7009" marR="7009" marT="7009" marB="7009" anchor="ctr"/>
                </a:tc>
                <a:tc>
                  <a:txBody>
                    <a:bodyPr/>
                    <a:lstStyle/>
                    <a:p>
                      <a:pPr algn="ctr" hangingPunct="0">
                        <a:spcAft>
                          <a:spcPts val="0"/>
                        </a:spcAft>
                      </a:pPr>
                      <a:r>
                        <a:rPr lang="ru-RU" sz="1400">
                          <a:effectLst/>
                        </a:rPr>
                        <a:t>-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pPr hangingPunct="0">
                        <a:spcAft>
                          <a:spcPts val="0"/>
                        </a:spcAft>
                      </a:pPr>
                      <a:r>
                        <a:rPr lang="ru-RU" sz="1400">
                          <a:effectLst/>
                        </a:rPr>
                        <a:t>+ 0 </a:t>
                      </a:r>
                      <a:endParaRPr lang="ru-RU" sz="1400">
                        <a:effectLst/>
                        <a:latin typeface="Times New Roman"/>
                        <a:ea typeface="Times New Roman"/>
                      </a:endParaRPr>
                    </a:p>
                  </a:txBody>
                  <a:tcPr marL="7009" marR="7009" marT="7009" marB="7009" anchor="ctr"/>
                </a:tc>
                <a:extLst>
                  <a:ext uri="{0D108BD9-81ED-4DB2-BD59-A6C34878D82A}">
                    <a16:rowId xmlns:a16="http://schemas.microsoft.com/office/drawing/2014/main" val="10013"/>
                  </a:ext>
                </a:extLst>
              </a:tr>
              <a:tr h="440736">
                <a:tc>
                  <a:txBody>
                    <a:bodyPr/>
                    <a:lstStyle/>
                    <a:p>
                      <a:pPr hangingPunct="0">
                        <a:spcAft>
                          <a:spcPts val="0"/>
                        </a:spcAft>
                      </a:pPr>
                      <a:r>
                        <a:rPr lang="ru-RU" sz="1400">
                          <a:effectLst/>
                        </a:rPr>
                        <a:t>Обход преобразования адресов во время индексации кэш-памяти </a:t>
                      </a:r>
                      <a:endParaRPr lang="ru-RU" sz="1400">
                        <a:effectLst/>
                        <a:latin typeface="Times New Roman"/>
                        <a:ea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r>
                        <a:rPr lang="ru-RU" sz="1400">
                          <a:effectLst/>
                        </a:rPr>
                        <a:t> </a:t>
                      </a:r>
                      <a:endParaRPr lang="ru-RU" sz="1400">
                        <a:effectLst/>
                        <a:latin typeface="Times New Roman"/>
                      </a:endParaRPr>
                    </a:p>
                  </a:txBody>
                  <a:tcPr marL="7009" marR="7009" marT="7009" marB="7009" anchor="ctr"/>
                </a:tc>
                <a:tc>
                  <a:txBody>
                    <a:bodyPr/>
                    <a:lstStyle/>
                    <a:p>
                      <a:pPr hangingPunct="0">
                        <a:spcAft>
                          <a:spcPts val="0"/>
                        </a:spcAft>
                      </a:pPr>
                      <a:r>
                        <a:rPr lang="ru-RU" sz="1400">
                          <a:effectLst/>
                        </a:rPr>
                        <a:t>+ 2 </a:t>
                      </a:r>
                      <a:endParaRPr lang="ru-RU" sz="1400">
                        <a:effectLst/>
                        <a:latin typeface="Times New Roman"/>
                        <a:ea typeface="Times New Roman"/>
                      </a:endParaRPr>
                    </a:p>
                  </a:txBody>
                  <a:tcPr marL="7009" marR="7009" marT="7009" marB="7009" anchor="ctr"/>
                </a:tc>
                <a:extLst>
                  <a:ext uri="{0D108BD9-81ED-4DB2-BD59-A6C34878D82A}">
                    <a16:rowId xmlns:a16="http://schemas.microsoft.com/office/drawing/2014/main" val="10014"/>
                  </a:ext>
                </a:extLst>
              </a:tr>
              <a:tr h="654091">
                <a:tc>
                  <a:txBody>
                    <a:bodyPr/>
                    <a:lstStyle/>
                    <a:p>
                      <a:pPr hangingPunct="0">
                        <a:spcAft>
                          <a:spcPts val="0"/>
                        </a:spcAft>
                      </a:pPr>
                      <a:r>
                        <a:rPr lang="ru-RU" sz="1400" dirty="0">
                          <a:effectLst/>
                        </a:rPr>
                        <a:t>Конвейеризация операций записи для быстрого попадания при записи </a:t>
                      </a:r>
                      <a:endParaRPr lang="ru-RU" sz="1400" dirty="0">
                        <a:effectLst/>
                        <a:latin typeface="Times New Roman"/>
                        <a:ea typeface="Times New Roman"/>
                      </a:endParaRPr>
                    </a:p>
                  </a:txBody>
                  <a:tcPr marL="7009" marR="7009" marT="7009" marB="7009" anchor="ctr"/>
                </a:tc>
                <a:tc>
                  <a:txBody>
                    <a:bodyPr/>
                    <a:lstStyle/>
                    <a:p>
                      <a:r>
                        <a:rPr lang="ru-RU" sz="1400" dirty="0">
                          <a:effectLst/>
                        </a:rPr>
                        <a:t> </a:t>
                      </a:r>
                      <a:endParaRPr lang="ru-RU" sz="1400" dirty="0">
                        <a:effectLst/>
                        <a:latin typeface="Times New Roman"/>
                      </a:endParaRPr>
                    </a:p>
                  </a:txBody>
                  <a:tcPr marL="7009" marR="7009" marT="7009" marB="7009" anchor="ctr"/>
                </a:tc>
                <a:tc>
                  <a:txBody>
                    <a:bodyPr/>
                    <a:lstStyle/>
                    <a:p>
                      <a:r>
                        <a:rPr lang="ru-RU" sz="1400" dirty="0">
                          <a:effectLst/>
                        </a:rPr>
                        <a:t> </a:t>
                      </a:r>
                      <a:endParaRPr lang="ru-RU" sz="1400" dirty="0">
                        <a:effectLst/>
                        <a:latin typeface="Times New Roman"/>
                      </a:endParaRPr>
                    </a:p>
                  </a:txBody>
                  <a:tcPr marL="7009" marR="7009" marT="7009" marB="7009" anchor="ctr"/>
                </a:tc>
                <a:tc>
                  <a:txBody>
                    <a:bodyPr/>
                    <a:lstStyle/>
                    <a:p>
                      <a:pPr hangingPunct="0">
                        <a:spcAft>
                          <a:spcPts val="0"/>
                        </a:spcAft>
                      </a:pPr>
                      <a:r>
                        <a:rPr lang="ru-RU" sz="1400" dirty="0">
                          <a:effectLst/>
                        </a:rPr>
                        <a:t>+ 1 </a:t>
                      </a:r>
                      <a:endParaRPr lang="ru-RU" sz="1400" dirty="0">
                        <a:effectLst/>
                        <a:latin typeface="Times New Roman"/>
                        <a:ea typeface="Times New Roman"/>
                      </a:endParaRPr>
                    </a:p>
                  </a:txBody>
                  <a:tcPr marL="7009" marR="7009" marT="7009" marB="7009" anchor="ct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174018338"/>
      </p:ext>
    </p:extLst>
  </p:cSld>
  <p:clrMapOvr>
    <a:masterClrMapping/>
  </p:clrMapOvr>
  <p:timing>
    <p:tnLst>
      <p:par>
        <p:cTn id="1" dur="indefinite" restart="never" nodeType="tmRoot"/>
      </p:par>
    </p:tnLst>
  </p:timing>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3012</TotalTime>
  <Words>5310</Words>
  <Application>Microsoft Office PowerPoint</Application>
  <PresentationFormat>Экран (4:3)</PresentationFormat>
  <Paragraphs>587</Paragraphs>
  <Slides>125</Slides>
  <Notes>1</Notes>
  <HiddenSlides>0</HiddenSlides>
  <MMClips>0</MMClips>
  <ScaleCrop>false</ScaleCrop>
  <HeadingPairs>
    <vt:vector size="8" baseType="variant">
      <vt:variant>
        <vt:lpstr>Использованные шрифты</vt:lpstr>
      </vt:variant>
      <vt:variant>
        <vt:i4>7</vt:i4>
      </vt:variant>
      <vt:variant>
        <vt:lpstr>Тема</vt:lpstr>
      </vt:variant>
      <vt:variant>
        <vt:i4>2</vt:i4>
      </vt:variant>
      <vt:variant>
        <vt:lpstr>Внедренные серверы OLE</vt:lpstr>
      </vt:variant>
      <vt:variant>
        <vt:i4>5</vt:i4>
      </vt:variant>
      <vt:variant>
        <vt:lpstr>Заголовки слайдов</vt:lpstr>
      </vt:variant>
      <vt:variant>
        <vt:i4>125</vt:i4>
      </vt:variant>
    </vt:vector>
  </HeadingPairs>
  <TitlesOfParts>
    <vt:vector size="139" baseType="lpstr">
      <vt:lpstr>Arial</vt:lpstr>
      <vt:lpstr>Calibri</vt:lpstr>
      <vt:lpstr>Symbol</vt:lpstr>
      <vt:lpstr>Tahoma</vt:lpstr>
      <vt:lpstr>Times New Roman</vt:lpstr>
      <vt:lpstr>Verdana</vt:lpstr>
      <vt:lpstr>Wingdings</vt:lpstr>
      <vt:lpstr>Оформление по умолчанию</vt:lpstr>
      <vt:lpstr>1_Оформление по умолчанию</vt:lpstr>
      <vt:lpstr>Рисунок</vt:lpstr>
      <vt:lpstr>Document</vt:lpstr>
      <vt:lpstr>CorelPhotoPaint.Image.11</vt:lpstr>
      <vt:lpstr>Изображение Paintbrush</vt:lpstr>
      <vt:lpstr>CorelDRAW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«ОСНОВЫ ПОСТРОЕНИЯ ЭВМ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Отрицание или функция НЕ </vt:lpstr>
      <vt:lpstr>Функция конъюнкция (логическое умножение) или функция И </vt:lpstr>
      <vt:lpstr>Функция дизъюнкция (логическое сложение) или функция ИЛИ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ПВИ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ВМКСиС</dc:creator>
  <cp:lastModifiedBy>A</cp:lastModifiedBy>
  <cp:revision>173</cp:revision>
  <dcterms:created xsi:type="dcterms:W3CDTF">2008-01-10T05:46:05Z</dcterms:created>
  <dcterms:modified xsi:type="dcterms:W3CDTF">2016-10-07T13:44:01Z</dcterms:modified>
</cp:coreProperties>
</file>